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4.xml" ContentType="application/vnd.openxmlformats-officedocument.presentationml.notesSlid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notesSlides/notesSlide5.xml" ContentType="application/vnd.openxmlformats-officedocument.presentationml.notesSlide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notesSlides/notesSlide6.xml" ContentType="application/vnd.openxmlformats-officedocument.presentationml.notesSlide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notesSlides/notesSlide7.xml" ContentType="application/vnd.openxmlformats-officedocument.presentationml.notesSlide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>
  <p:sldMasterIdLst>
    <p:sldMasterId id="2147483648" r:id="rId1"/>
    <p:sldMasterId id="2147483672" r:id="rId2"/>
  </p:sldMasterIdLst>
  <p:notesMasterIdLst>
    <p:notesMasterId r:id="rId17"/>
  </p:notesMasterIdLst>
  <p:handoutMasterIdLst>
    <p:handoutMasterId r:id="rId18"/>
  </p:handoutMasterIdLst>
  <p:sldIdLst>
    <p:sldId id="280" r:id="rId3"/>
    <p:sldId id="562" r:id="rId4"/>
    <p:sldId id="579" r:id="rId5"/>
    <p:sldId id="578" r:id="rId6"/>
    <p:sldId id="560" r:id="rId7"/>
    <p:sldId id="565" r:id="rId8"/>
    <p:sldId id="571" r:id="rId9"/>
    <p:sldId id="580" r:id="rId10"/>
    <p:sldId id="581" r:id="rId11"/>
    <p:sldId id="583" r:id="rId12"/>
    <p:sldId id="585" r:id="rId13"/>
    <p:sldId id="586" r:id="rId14"/>
    <p:sldId id="587" r:id="rId15"/>
    <p:sldId id="584" r:id="rId16"/>
  </p:sldIdLst>
  <p:sldSz cx="12195175" cy="6840538"/>
  <p:notesSz cx="9928225" cy="6797675"/>
  <p:defaultTextStyle>
    <a:defPPr>
      <a:defRPr lang="en-US"/>
    </a:defPPr>
    <a:lvl1pPr marL="0" algn="l" defTabSz="207676" rtl="0" eaLnBrk="1" latinLnBrk="0" hangingPunct="1">
      <a:defRPr sz="818" kern="1200">
        <a:solidFill>
          <a:schemeClr val="tx1"/>
        </a:solidFill>
        <a:latin typeface="+mn-lt"/>
        <a:ea typeface="+mn-ea"/>
        <a:cs typeface="+mn-cs"/>
      </a:defRPr>
    </a:lvl1pPr>
    <a:lvl2pPr marL="207676" algn="l" defTabSz="207676" rtl="0" eaLnBrk="1" latinLnBrk="0" hangingPunct="1">
      <a:defRPr sz="818" kern="1200">
        <a:solidFill>
          <a:schemeClr val="tx1"/>
        </a:solidFill>
        <a:latin typeface="+mn-lt"/>
        <a:ea typeface="+mn-ea"/>
        <a:cs typeface="+mn-cs"/>
      </a:defRPr>
    </a:lvl2pPr>
    <a:lvl3pPr marL="415354" algn="l" defTabSz="207676" rtl="0" eaLnBrk="1" latinLnBrk="0" hangingPunct="1">
      <a:defRPr sz="818" kern="1200">
        <a:solidFill>
          <a:schemeClr val="tx1"/>
        </a:solidFill>
        <a:latin typeface="+mn-lt"/>
        <a:ea typeface="+mn-ea"/>
        <a:cs typeface="+mn-cs"/>
      </a:defRPr>
    </a:lvl3pPr>
    <a:lvl4pPr marL="623031" algn="l" defTabSz="207676" rtl="0" eaLnBrk="1" latinLnBrk="0" hangingPunct="1">
      <a:defRPr sz="818" kern="1200">
        <a:solidFill>
          <a:schemeClr val="tx1"/>
        </a:solidFill>
        <a:latin typeface="+mn-lt"/>
        <a:ea typeface="+mn-ea"/>
        <a:cs typeface="+mn-cs"/>
      </a:defRPr>
    </a:lvl4pPr>
    <a:lvl5pPr marL="830708" algn="l" defTabSz="207676" rtl="0" eaLnBrk="1" latinLnBrk="0" hangingPunct="1">
      <a:defRPr sz="818" kern="1200">
        <a:solidFill>
          <a:schemeClr val="tx1"/>
        </a:solidFill>
        <a:latin typeface="+mn-lt"/>
        <a:ea typeface="+mn-ea"/>
        <a:cs typeface="+mn-cs"/>
      </a:defRPr>
    </a:lvl5pPr>
    <a:lvl6pPr marL="1038385" algn="l" defTabSz="207676" rtl="0" eaLnBrk="1" latinLnBrk="0" hangingPunct="1">
      <a:defRPr sz="818" kern="1200">
        <a:solidFill>
          <a:schemeClr val="tx1"/>
        </a:solidFill>
        <a:latin typeface="+mn-lt"/>
        <a:ea typeface="+mn-ea"/>
        <a:cs typeface="+mn-cs"/>
      </a:defRPr>
    </a:lvl6pPr>
    <a:lvl7pPr marL="1246061" algn="l" defTabSz="207676" rtl="0" eaLnBrk="1" latinLnBrk="0" hangingPunct="1">
      <a:defRPr sz="818" kern="1200">
        <a:solidFill>
          <a:schemeClr val="tx1"/>
        </a:solidFill>
        <a:latin typeface="+mn-lt"/>
        <a:ea typeface="+mn-ea"/>
        <a:cs typeface="+mn-cs"/>
      </a:defRPr>
    </a:lvl7pPr>
    <a:lvl8pPr marL="1453739" algn="l" defTabSz="207676" rtl="0" eaLnBrk="1" latinLnBrk="0" hangingPunct="1">
      <a:defRPr sz="818" kern="1200">
        <a:solidFill>
          <a:schemeClr val="tx1"/>
        </a:solidFill>
        <a:latin typeface="+mn-lt"/>
        <a:ea typeface="+mn-ea"/>
        <a:cs typeface="+mn-cs"/>
      </a:defRPr>
    </a:lvl8pPr>
    <a:lvl9pPr marL="1661416" algn="l" defTabSz="207676" rtl="0" eaLnBrk="1" latinLnBrk="0" hangingPunct="1">
      <a:defRPr sz="818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969" userDrawn="1">
          <p15:clr>
            <a:srgbClr val="A4A3A4"/>
          </p15:clr>
        </p15:guide>
        <p15:guide id="2" pos="3841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Ларин Сергей Александрович" initials="ЛСА" lastIdx="3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63D"/>
    <a:srgbClr val="99FFCC"/>
    <a:srgbClr val="012262"/>
    <a:srgbClr val="022463"/>
    <a:srgbClr val="8AC9DA"/>
    <a:srgbClr val="011849"/>
    <a:srgbClr val="10253F"/>
    <a:srgbClr val="93CDDD"/>
    <a:srgbClr val="009644"/>
    <a:srgbClr val="E6EDF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D7AC3CCA-C797-4891-BE02-D94E43425B78}" styleName="Средний стиль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E8034E78-7F5D-4C2E-B375-FC64B27BC917}" styleName="Темный стиль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8EC20E35-A176-4012-BC5E-935CFFF8708E}" styleName="Средний стиль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851" autoAdjust="0"/>
    <p:restoredTop sz="96197" autoAdjust="0"/>
  </p:normalViewPr>
  <p:slideViewPr>
    <p:cSldViewPr>
      <p:cViewPr varScale="1">
        <p:scale>
          <a:sx n="116" d="100"/>
          <a:sy n="116" d="100"/>
        </p:scale>
        <p:origin x="402" y="96"/>
      </p:cViewPr>
      <p:guideLst>
        <p:guide orient="horz" pos="3969"/>
        <p:guide pos="384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45000" cy="450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21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commentAuthors" Target="commentAuthor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E4BBD20-99C1-4DB6-8DD9-999DBA3E282D}" type="doc">
      <dgm:prSet loTypeId="urn:microsoft.com/office/officeart/2005/8/layout/hierarchy3" loCatId="list" qsTypeId="urn:microsoft.com/office/officeart/2005/8/quickstyle/3d2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E3760DBD-2B1D-4692-80A6-00E6A41A1988}">
      <dgm:prSet phldrT="[Текст]"/>
      <dgm:spPr/>
      <dgm:t>
        <a:bodyPr/>
        <a:lstStyle/>
        <a:p>
          <a:r>
            <a:rPr lang="ru-RU" dirty="0" smtClean="0"/>
            <a:t>1 этап</a:t>
          </a:r>
          <a:endParaRPr lang="ru-RU" dirty="0"/>
        </a:p>
      </dgm:t>
    </dgm:pt>
    <dgm:pt modelId="{704FFB68-D7DC-4A18-B848-4C6C59DFD15D}" type="parTrans" cxnId="{ED76EA71-7A2D-47BE-B6E3-F6012818B8F9}">
      <dgm:prSet/>
      <dgm:spPr/>
      <dgm:t>
        <a:bodyPr/>
        <a:lstStyle/>
        <a:p>
          <a:endParaRPr lang="ru-RU"/>
        </a:p>
      </dgm:t>
    </dgm:pt>
    <dgm:pt modelId="{9A4697E8-74CA-4CFB-8D85-70810B36511E}" type="sibTrans" cxnId="{ED76EA71-7A2D-47BE-B6E3-F6012818B8F9}">
      <dgm:prSet/>
      <dgm:spPr/>
      <dgm:t>
        <a:bodyPr/>
        <a:lstStyle/>
        <a:p>
          <a:endParaRPr lang="ru-RU"/>
        </a:p>
      </dgm:t>
    </dgm:pt>
    <dgm:pt modelId="{A6C34117-DB88-4A44-804E-4DFA0A5FB7F1}">
      <dgm:prSet phldrT="[Текст]" custT="1"/>
      <dgm:spPr/>
      <dgm:t>
        <a:bodyPr/>
        <a:lstStyle/>
        <a:p>
          <a:r>
            <a:rPr lang="ru-RU" sz="1400" dirty="0" smtClean="0">
              <a:solidFill>
                <a:schemeClr val="tx2"/>
              </a:solidFill>
            </a:rPr>
            <a:t>Представление правоустанавливающих документов</a:t>
          </a:r>
          <a:endParaRPr lang="ru-RU" sz="1400" dirty="0">
            <a:solidFill>
              <a:schemeClr val="tx2"/>
            </a:solidFill>
          </a:endParaRPr>
        </a:p>
      </dgm:t>
    </dgm:pt>
    <dgm:pt modelId="{D573FF7B-9265-4342-8CAE-70C1F15632AF}" type="parTrans" cxnId="{3E14FD98-D88D-4388-BA80-ECE1E10D3C33}">
      <dgm:prSet/>
      <dgm:spPr/>
      <dgm:t>
        <a:bodyPr/>
        <a:lstStyle/>
        <a:p>
          <a:endParaRPr lang="ru-RU"/>
        </a:p>
      </dgm:t>
    </dgm:pt>
    <dgm:pt modelId="{911D9FFA-3441-4CE4-8C0B-2B2926BE7416}" type="sibTrans" cxnId="{3E14FD98-D88D-4388-BA80-ECE1E10D3C33}">
      <dgm:prSet/>
      <dgm:spPr/>
      <dgm:t>
        <a:bodyPr/>
        <a:lstStyle/>
        <a:p>
          <a:endParaRPr lang="ru-RU"/>
        </a:p>
      </dgm:t>
    </dgm:pt>
    <dgm:pt modelId="{0EFCCB1A-197B-47DE-955C-784D097F029D}">
      <dgm:prSet phldrT="[Текст]" custT="1"/>
      <dgm:spPr/>
      <dgm:t>
        <a:bodyPr/>
        <a:lstStyle/>
        <a:p>
          <a:r>
            <a:rPr lang="ru-RU" sz="1400" dirty="0" smtClean="0">
              <a:solidFill>
                <a:schemeClr val="tx2"/>
              </a:solidFill>
            </a:rPr>
            <a:t>1. Категория получателя (субъект МСП)</a:t>
          </a:r>
        </a:p>
        <a:p>
          <a:r>
            <a:rPr lang="ru-RU" sz="1200" dirty="0" smtClean="0">
              <a:solidFill>
                <a:schemeClr val="tx2"/>
              </a:solidFill>
            </a:rPr>
            <a:t>2. </a:t>
          </a:r>
          <a:r>
            <a:rPr lang="ru-RU" sz="1400" dirty="0" smtClean="0">
              <a:solidFill>
                <a:schemeClr val="tx2"/>
              </a:solidFill>
            </a:rPr>
            <a:t>Соответствие требованиям  (налоги, размер з/п и т.д.)</a:t>
          </a:r>
        </a:p>
        <a:p>
          <a:r>
            <a:rPr lang="ru-RU" sz="1400" dirty="0" smtClean="0">
              <a:solidFill>
                <a:schemeClr val="tx2"/>
              </a:solidFill>
            </a:rPr>
            <a:t>3. </a:t>
          </a:r>
          <a:r>
            <a:rPr lang="ru-RU" sz="1400" dirty="0" err="1" smtClean="0">
              <a:solidFill>
                <a:schemeClr val="tx2"/>
              </a:solidFill>
            </a:rPr>
            <a:t>Рейтингование</a:t>
          </a:r>
          <a:r>
            <a:rPr lang="ru-RU" sz="1400" dirty="0" smtClean="0">
              <a:solidFill>
                <a:schemeClr val="tx2"/>
              </a:solidFill>
            </a:rPr>
            <a:t> заявок исходя из критериев отбора</a:t>
          </a:r>
          <a:endParaRPr lang="ru-RU" sz="1400" dirty="0">
            <a:solidFill>
              <a:schemeClr val="tx2"/>
            </a:solidFill>
          </a:endParaRPr>
        </a:p>
      </dgm:t>
    </dgm:pt>
    <dgm:pt modelId="{F77BB59C-A6DC-48A2-9761-A60D5CF0D3BB}" type="parTrans" cxnId="{0387E2BE-B997-4FB5-AA60-C8407C00C8BF}">
      <dgm:prSet/>
      <dgm:spPr/>
      <dgm:t>
        <a:bodyPr/>
        <a:lstStyle/>
        <a:p>
          <a:endParaRPr lang="ru-RU"/>
        </a:p>
      </dgm:t>
    </dgm:pt>
    <dgm:pt modelId="{1464ACBC-5FE2-460D-8772-BBDC57B8240C}" type="sibTrans" cxnId="{0387E2BE-B997-4FB5-AA60-C8407C00C8BF}">
      <dgm:prSet/>
      <dgm:spPr/>
      <dgm:t>
        <a:bodyPr/>
        <a:lstStyle/>
        <a:p>
          <a:endParaRPr lang="ru-RU"/>
        </a:p>
      </dgm:t>
    </dgm:pt>
    <dgm:pt modelId="{3B803ED2-008D-4BC5-99AA-69E9ACA2E934}">
      <dgm:prSet phldrT="[Текст]"/>
      <dgm:spPr/>
      <dgm:t>
        <a:bodyPr/>
        <a:lstStyle/>
        <a:p>
          <a:r>
            <a:rPr lang="ru-RU" dirty="0" smtClean="0"/>
            <a:t>2 этап</a:t>
          </a:r>
          <a:endParaRPr lang="ru-RU" dirty="0"/>
        </a:p>
      </dgm:t>
    </dgm:pt>
    <dgm:pt modelId="{2B697512-36B6-43EA-9DC8-D189E095C000}" type="parTrans" cxnId="{F03CF8A4-DFF0-42C0-AF33-7822D32BBBE0}">
      <dgm:prSet/>
      <dgm:spPr/>
      <dgm:t>
        <a:bodyPr/>
        <a:lstStyle/>
        <a:p>
          <a:endParaRPr lang="ru-RU"/>
        </a:p>
      </dgm:t>
    </dgm:pt>
    <dgm:pt modelId="{2408CCB4-B5CD-4507-8201-D1F184A77115}" type="sibTrans" cxnId="{F03CF8A4-DFF0-42C0-AF33-7822D32BBBE0}">
      <dgm:prSet/>
      <dgm:spPr/>
      <dgm:t>
        <a:bodyPr/>
        <a:lstStyle/>
        <a:p>
          <a:endParaRPr lang="ru-RU"/>
        </a:p>
      </dgm:t>
    </dgm:pt>
    <dgm:pt modelId="{6E5574BD-E7CD-40A4-B305-E36B0B8C2530}">
      <dgm:prSet phldrT="[Текст]" custT="1"/>
      <dgm:spPr/>
      <dgm:t>
        <a:bodyPr/>
        <a:lstStyle/>
        <a:p>
          <a:r>
            <a:rPr lang="ru-RU" sz="1400" dirty="0" smtClean="0">
              <a:solidFill>
                <a:schemeClr val="tx2"/>
              </a:solidFill>
            </a:rPr>
            <a:t>Представление финансовых документов</a:t>
          </a:r>
          <a:endParaRPr lang="ru-RU" sz="1400" dirty="0">
            <a:solidFill>
              <a:schemeClr val="tx2"/>
            </a:solidFill>
          </a:endParaRPr>
        </a:p>
      </dgm:t>
    </dgm:pt>
    <dgm:pt modelId="{40FA942B-61DA-41EC-BF03-1ED93F03D189}" type="parTrans" cxnId="{D0E60E5C-AFF7-4303-AE34-186B203CE908}">
      <dgm:prSet/>
      <dgm:spPr/>
      <dgm:t>
        <a:bodyPr/>
        <a:lstStyle/>
        <a:p>
          <a:endParaRPr lang="ru-RU"/>
        </a:p>
      </dgm:t>
    </dgm:pt>
    <dgm:pt modelId="{44565B49-A446-486D-B2CA-9F6AAE9CC735}" type="sibTrans" cxnId="{D0E60E5C-AFF7-4303-AE34-186B203CE908}">
      <dgm:prSet/>
      <dgm:spPr/>
      <dgm:t>
        <a:bodyPr/>
        <a:lstStyle/>
        <a:p>
          <a:endParaRPr lang="ru-RU"/>
        </a:p>
      </dgm:t>
    </dgm:pt>
    <dgm:pt modelId="{9BED2B8F-D85C-49DD-A8F2-1E27B3F853A8}">
      <dgm:prSet phldrT="[Текст]" custT="1"/>
      <dgm:spPr/>
      <dgm:t>
        <a:bodyPr/>
        <a:lstStyle/>
        <a:p>
          <a:r>
            <a:rPr lang="ru-RU" sz="1400" dirty="0" smtClean="0">
              <a:solidFill>
                <a:schemeClr val="tx2"/>
              </a:solidFill>
            </a:rPr>
            <a:t>1. Соответствие  финансовых документов требованиям</a:t>
          </a:r>
        </a:p>
        <a:p>
          <a:r>
            <a:rPr lang="ru-RU" sz="1400" dirty="0" smtClean="0">
              <a:solidFill>
                <a:schemeClr val="tx2"/>
              </a:solidFill>
            </a:rPr>
            <a:t>2.  Выезды на место ведения бизнеса</a:t>
          </a:r>
          <a:endParaRPr lang="ru-RU" sz="1400" dirty="0">
            <a:solidFill>
              <a:schemeClr val="tx2"/>
            </a:solidFill>
          </a:endParaRPr>
        </a:p>
      </dgm:t>
    </dgm:pt>
    <dgm:pt modelId="{7E5CA106-BEF0-461E-BAC2-D1A102D77E17}" type="parTrans" cxnId="{1E7F5219-AA4C-41D2-B75B-FCD67A69320B}">
      <dgm:prSet/>
      <dgm:spPr/>
      <dgm:t>
        <a:bodyPr/>
        <a:lstStyle/>
        <a:p>
          <a:endParaRPr lang="ru-RU"/>
        </a:p>
      </dgm:t>
    </dgm:pt>
    <dgm:pt modelId="{F0571BF5-77EB-49F4-9D56-2853201CEC56}" type="sibTrans" cxnId="{1E7F5219-AA4C-41D2-B75B-FCD67A69320B}">
      <dgm:prSet/>
      <dgm:spPr/>
      <dgm:t>
        <a:bodyPr/>
        <a:lstStyle/>
        <a:p>
          <a:endParaRPr lang="ru-RU"/>
        </a:p>
      </dgm:t>
    </dgm:pt>
    <dgm:pt modelId="{F76D9028-D3A2-4B4A-B9CF-6CC894C5AEAA}">
      <dgm:prSet custT="1"/>
      <dgm:spPr/>
      <dgm:t>
        <a:bodyPr/>
        <a:lstStyle/>
        <a:p>
          <a:r>
            <a:rPr lang="ru-RU" sz="1400" dirty="0" smtClean="0">
              <a:solidFill>
                <a:schemeClr val="tx2"/>
              </a:solidFill>
            </a:rPr>
            <a:t>Определение наиболее результативных проектов  </a:t>
          </a:r>
          <a:endParaRPr lang="ru-RU" sz="1400" dirty="0">
            <a:solidFill>
              <a:schemeClr val="tx2"/>
            </a:solidFill>
          </a:endParaRPr>
        </a:p>
      </dgm:t>
    </dgm:pt>
    <dgm:pt modelId="{27C1D41F-0696-40FF-869D-0A055994C03E}" type="parTrans" cxnId="{F3657B3B-5051-4BEB-9C2D-D0FFFA7D1B4F}">
      <dgm:prSet/>
      <dgm:spPr/>
      <dgm:t>
        <a:bodyPr/>
        <a:lstStyle/>
        <a:p>
          <a:endParaRPr lang="ru-RU"/>
        </a:p>
      </dgm:t>
    </dgm:pt>
    <dgm:pt modelId="{FD7FF883-0739-475D-AA77-046F76257C40}" type="sibTrans" cxnId="{F3657B3B-5051-4BEB-9C2D-D0FFFA7D1B4F}">
      <dgm:prSet/>
      <dgm:spPr/>
      <dgm:t>
        <a:bodyPr/>
        <a:lstStyle/>
        <a:p>
          <a:endParaRPr lang="ru-RU"/>
        </a:p>
      </dgm:t>
    </dgm:pt>
    <dgm:pt modelId="{F0DA2648-A366-4682-AA22-73AF02589116}">
      <dgm:prSet custT="1"/>
      <dgm:spPr/>
      <dgm:t>
        <a:bodyPr/>
        <a:lstStyle/>
        <a:p>
          <a:r>
            <a:rPr lang="ru-RU" sz="1400" dirty="0" smtClean="0">
              <a:solidFill>
                <a:schemeClr val="tx2"/>
              </a:solidFill>
            </a:rPr>
            <a:t>Предоставление субсидий. В случае непредставление полного пакета документов, субсидия представляется субъектам МСП в очередности согласно рейтингу. </a:t>
          </a:r>
          <a:r>
            <a:rPr lang="ru-RU" sz="1400" dirty="0" smtClean="0"/>
            <a:t> </a:t>
          </a:r>
          <a:endParaRPr lang="ru-RU" sz="1400" dirty="0"/>
        </a:p>
      </dgm:t>
    </dgm:pt>
    <dgm:pt modelId="{607C9CCD-868D-4BCD-BBF9-4F0FAE222FA3}" type="parTrans" cxnId="{09FF3AB2-EB4A-43BF-8AAA-9150923769E3}">
      <dgm:prSet/>
      <dgm:spPr/>
      <dgm:t>
        <a:bodyPr/>
        <a:lstStyle/>
        <a:p>
          <a:endParaRPr lang="ru-RU"/>
        </a:p>
      </dgm:t>
    </dgm:pt>
    <dgm:pt modelId="{17F4F3AB-3799-48F9-AC7A-900AFE5D98F3}" type="sibTrans" cxnId="{09FF3AB2-EB4A-43BF-8AAA-9150923769E3}">
      <dgm:prSet/>
      <dgm:spPr/>
      <dgm:t>
        <a:bodyPr/>
        <a:lstStyle/>
        <a:p>
          <a:endParaRPr lang="ru-RU"/>
        </a:p>
      </dgm:t>
    </dgm:pt>
    <dgm:pt modelId="{E44CE888-A630-49E1-B094-3A63A67EAB43}" type="pres">
      <dgm:prSet presAssocID="{CE4BBD20-99C1-4DB6-8DD9-999DBA3E282D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A3894A30-C66E-4766-A33F-1B56D87B0BFB}" type="pres">
      <dgm:prSet presAssocID="{E3760DBD-2B1D-4692-80A6-00E6A41A1988}" presName="root" presStyleCnt="0"/>
      <dgm:spPr/>
    </dgm:pt>
    <dgm:pt modelId="{809AD8F7-0D26-4FB3-8DF5-7580C7547131}" type="pres">
      <dgm:prSet presAssocID="{E3760DBD-2B1D-4692-80A6-00E6A41A1988}" presName="rootComposite" presStyleCnt="0"/>
      <dgm:spPr/>
    </dgm:pt>
    <dgm:pt modelId="{CC0DA982-02D4-4706-AD92-2C553FEB3715}" type="pres">
      <dgm:prSet presAssocID="{E3760DBD-2B1D-4692-80A6-00E6A41A1988}" presName="rootText" presStyleLbl="node1" presStyleIdx="0" presStyleCnt="2" custScaleY="53911"/>
      <dgm:spPr/>
      <dgm:t>
        <a:bodyPr/>
        <a:lstStyle/>
        <a:p>
          <a:endParaRPr lang="ru-RU"/>
        </a:p>
      </dgm:t>
    </dgm:pt>
    <dgm:pt modelId="{2EBF93DC-87EB-4F79-91D5-852810C65605}" type="pres">
      <dgm:prSet presAssocID="{E3760DBD-2B1D-4692-80A6-00E6A41A1988}" presName="rootConnector" presStyleLbl="node1" presStyleIdx="0" presStyleCnt="2"/>
      <dgm:spPr/>
      <dgm:t>
        <a:bodyPr/>
        <a:lstStyle/>
        <a:p>
          <a:endParaRPr lang="ru-RU"/>
        </a:p>
      </dgm:t>
    </dgm:pt>
    <dgm:pt modelId="{4635E68A-BB15-4B3A-B637-7F513EF18AAB}" type="pres">
      <dgm:prSet presAssocID="{E3760DBD-2B1D-4692-80A6-00E6A41A1988}" presName="childShape" presStyleCnt="0"/>
      <dgm:spPr/>
    </dgm:pt>
    <dgm:pt modelId="{A73645FF-FB40-4A24-A711-5ADD05D43CF2}" type="pres">
      <dgm:prSet presAssocID="{D573FF7B-9265-4342-8CAE-70C1F15632AF}" presName="Name13" presStyleLbl="parChTrans1D2" presStyleIdx="0" presStyleCnt="6"/>
      <dgm:spPr/>
      <dgm:t>
        <a:bodyPr/>
        <a:lstStyle/>
        <a:p>
          <a:endParaRPr lang="ru-RU"/>
        </a:p>
      </dgm:t>
    </dgm:pt>
    <dgm:pt modelId="{CAAC3AAF-49A9-4AF2-9AFD-58D4DCB0259F}" type="pres">
      <dgm:prSet presAssocID="{A6C34117-DB88-4A44-804E-4DFA0A5FB7F1}" presName="childText" presStyleLbl="bgAcc1" presStyleIdx="0" presStyleCnt="6" custScaleX="285223" custScaleY="7109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E955DFC-8CA1-4CF5-9246-57983BED891B}" type="pres">
      <dgm:prSet presAssocID="{F77BB59C-A6DC-48A2-9761-A60D5CF0D3BB}" presName="Name13" presStyleLbl="parChTrans1D2" presStyleIdx="1" presStyleCnt="6"/>
      <dgm:spPr/>
      <dgm:t>
        <a:bodyPr/>
        <a:lstStyle/>
        <a:p>
          <a:endParaRPr lang="ru-RU"/>
        </a:p>
      </dgm:t>
    </dgm:pt>
    <dgm:pt modelId="{C519B4C5-52F5-47A6-9A02-0A14603BD741}" type="pres">
      <dgm:prSet presAssocID="{0EFCCB1A-197B-47DE-955C-784D097F029D}" presName="childText" presStyleLbl="bgAcc1" presStyleIdx="1" presStyleCnt="6" custScaleX="290176" custScaleY="121426" custLinFactNeighborX="607" custLinFactNeighborY="-184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BE544BE-261B-4E92-AF4A-110FC9842490}" type="pres">
      <dgm:prSet presAssocID="{27C1D41F-0696-40FF-869D-0A055994C03E}" presName="Name13" presStyleLbl="parChTrans1D2" presStyleIdx="2" presStyleCnt="6"/>
      <dgm:spPr/>
      <dgm:t>
        <a:bodyPr/>
        <a:lstStyle/>
        <a:p>
          <a:endParaRPr lang="ru-RU"/>
        </a:p>
      </dgm:t>
    </dgm:pt>
    <dgm:pt modelId="{6E5C263A-DAB7-4A51-A5CF-ED986451630F}" type="pres">
      <dgm:prSet presAssocID="{F76D9028-D3A2-4B4A-B9CF-6CC894C5AEAA}" presName="childText" presStyleLbl="bgAcc1" presStyleIdx="2" presStyleCnt="6" custScaleX="29139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67DA945-572A-4D22-AC83-C5DF3AC9900D}" type="pres">
      <dgm:prSet presAssocID="{3B803ED2-008D-4BC5-99AA-69E9ACA2E934}" presName="root" presStyleCnt="0"/>
      <dgm:spPr/>
    </dgm:pt>
    <dgm:pt modelId="{0D93756D-B710-44E8-90ED-850CD0F279E1}" type="pres">
      <dgm:prSet presAssocID="{3B803ED2-008D-4BC5-99AA-69E9ACA2E934}" presName="rootComposite" presStyleCnt="0"/>
      <dgm:spPr/>
    </dgm:pt>
    <dgm:pt modelId="{9E28D65E-74D7-4B88-A590-103CA409B0FC}" type="pres">
      <dgm:prSet presAssocID="{3B803ED2-008D-4BC5-99AA-69E9ACA2E934}" presName="rootText" presStyleLbl="node1" presStyleIdx="1" presStyleCnt="2" custScaleY="49579"/>
      <dgm:spPr/>
      <dgm:t>
        <a:bodyPr/>
        <a:lstStyle/>
        <a:p>
          <a:endParaRPr lang="ru-RU"/>
        </a:p>
      </dgm:t>
    </dgm:pt>
    <dgm:pt modelId="{806F521E-4C91-4292-9B61-BA75DC7AC535}" type="pres">
      <dgm:prSet presAssocID="{3B803ED2-008D-4BC5-99AA-69E9ACA2E934}" presName="rootConnector" presStyleLbl="node1" presStyleIdx="1" presStyleCnt="2"/>
      <dgm:spPr/>
      <dgm:t>
        <a:bodyPr/>
        <a:lstStyle/>
        <a:p>
          <a:endParaRPr lang="ru-RU"/>
        </a:p>
      </dgm:t>
    </dgm:pt>
    <dgm:pt modelId="{4D125D2C-6112-4007-B4FE-3A2FB3D6603A}" type="pres">
      <dgm:prSet presAssocID="{3B803ED2-008D-4BC5-99AA-69E9ACA2E934}" presName="childShape" presStyleCnt="0"/>
      <dgm:spPr/>
    </dgm:pt>
    <dgm:pt modelId="{98DE865D-48C4-4A82-B481-997ACFB4601E}" type="pres">
      <dgm:prSet presAssocID="{40FA942B-61DA-41EC-BF03-1ED93F03D189}" presName="Name13" presStyleLbl="parChTrans1D2" presStyleIdx="3" presStyleCnt="6"/>
      <dgm:spPr/>
      <dgm:t>
        <a:bodyPr/>
        <a:lstStyle/>
        <a:p>
          <a:endParaRPr lang="ru-RU"/>
        </a:p>
      </dgm:t>
    </dgm:pt>
    <dgm:pt modelId="{8B1C2A9A-8FB5-4ACB-A729-095AAAE1FF50}" type="pres">
      <dgm:prSet presAssocID="{6E5574BD-E7CD-40A4-B305-E36B0B8C2530}" presName="childText" presStyleLbl="bgAcc1" presStyleIdx="3" presStyleCnt="6" custScaleX="273370" custScaleY="7216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83B5C4F-D215-4A3A-AA6E-B5A49A6C5CAD}" type="pres">
      <dgm:prSet presAssocID="{7E5CA106-BEF0-461E-BAC2-D1A102D77E17}" presName="Name13" presStyleLbl="parChTrans1D2" presStyleIdx="4" presStyleCnt="6"/>
      <dgm:spPr/>
      <dgm:t>
        <a:bodyPr/>
        <a:lstStyle/>
        <a:p>
          <a:endParaRPr lang="ru-RU"/>
        </a:p>
      </dgm:t>
    </dgm:pt>
    <dgm:pt modelId="{01631723-DC0D-4066-93C8-92E066ED151F}" type="pres">
      <dgm:prSet presAssocID="{9BED2B8F-D85C-49DD-A8F2-1E27B3F853A8}" presName="childText" presStyleLbl="bgAcc1" presStyleIdx="4" presStyleCnt="6" custScaleX="273370" custScaleY="124520" custLinFactNeighborX="2000" custLinFactNeighborY="36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96CAB2A-455B-4A94-BEA3-3E4A5F7DFA5D}" type="pres">
      <dgm:prSet presAssocID="{607C9CCD-868D-4BCD-BBF9-4F0FAE222FA3}" presName="Name13" presStyleLbl="parChTrans1D2" presStyleIdx="5" presStyleCnt="6"/>
      <dgm:spPr/>
      <dgm:t>
        <a:bodyPr/>
        <a:lstStyle/>
        <a:p>
          <a:endParaRPr lang="ru-RU"/>
        </a:p>
      </dgm:t>
    </dgm:pt>
    <dgm:pt modelId="{1C90F189-2A48-410E-A888-EF348B69F02A}" type="pres">
      <dgm:prSet presAssocID="{F0DA2648-A366-4682-AA22-73AF02589116}" presName="childText" presStyleLbl="bgAcc1" presStyleIdx="5" presStyleCnt="6" custScaleX="284762" custLinFactNeighborX="1010" custLinFactNeighborY="3895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1E7F5219-AA4C-41D2-B75B-FCD67A69320B}" srcId="{3B803ED2-008D-4BC5-99AA-69E9ACA2E934}" destId="{9BED2B8F-D85C-49DD-A8F2-1E27B3F853A8}" srcOrd="1" destOrd="0" parTransId="{7E5CA106-BEF0-461E-BAC2-D1A102D77E17}" sibTransId="{F0571BF5-77EB-49F4-9D56-2853201CEC56}"/>
    <dgm:cxn modelId="{552EE2CD-2124-4705-B99B-D25A0E94F3AB}" type="presOf" srcId="{0EFCCB1A-197B-47DE-955C-784D097F029D}" destId="{C519B4C5-52F5-47A6-9A02-0A14603BD741}" srcOrd="0" destOrd="0" presId="urn:microsoft.com/office/officeart/2005/8/layout/hierarchy3"/>
    <dgm:cxn modelId="{0387E2BE-B997-4FB5-AA60-C8407C00C8BF}" srcId="{E3760DBD-2B1D-4692-80A6-00E6A41A1988}" destId="{0EFCCB1A-197B-47DE-955C-784D097F029D}" srcOrd="1" destOrd="0" parTransId="{F77BB59C-A6DC-48A2-9761-A60D5CF0D3BB}" sibTransId="{1464ACBC-5FE2-460D-8772-BBDC57B8240C}"/>
    <dgm:cxn modelId="{C6387876-98C9-4541-8BE3-215F2DF43FF2}" type="presOf" srcId="{D573FF7B-9265-4342-8CAE-70C1F15632AF}" destId="{A73645FF-FB40-4A24-A711-5ADD05D43CF2}" srcOrd="0" destOrd="0" presId="urn:microsoft.com/office/officeart/2005/8/layout/hierarchy3"/>
    <dgm:cxn modelId="{C7229426-54F4-4A34-B321-819C55A2A55D}" type="presOf" srcId="{E3760DBD-2B1D-4692-80A6-00E6A41A1988}" destId="{CC0DA982-02D4-4706-AD92-2C553FEB3715}" srcOrd="0" destOrd="0" presId="urn:microsoft.com/office/officeart/2005/8/layout/hierarchy3"/>
    <dgm:cxn modelId="{A6B31F5D-0D99-4813-B6BD-054E97C9D1D2}" type="presOf" srcId="{CE4BBD20-99C1-4DB6-8DD9-999DBA3E282D}" destId="{E44CE888-A630-49E1-B094-3A63A67EAB43}" srcOrd="0" destOrd="0" presId="urn:microsoft.com/office/officeart/2005/8/layout/hierarchy3"/>
    <dgm:cxn modelId="{3E14FD98-D88D-4388-BA80-ECE1E10D3C33}" srcId="{E3760DBD-2B1D-4692-80A6-00E6A41A1988}" destId="{A6C34117-DB88-4A44-804E-4DFA0A5FB7F1}" srcOrd="0" destOrd="0" parTransId="{D573FF7B-9265-4342-8CAE-70C1F15632AF}" sibTransId="{911D9FFA-3441-4CE4-8C0B-2B2926BE7416}"/>
    <dgm:cxn modelId="{ED1F6B93-807F-470D-9414-95C0E7ABC603}" type="presOf" srcId="{7E5CA106-BEF0-461E-BAC2-D1A102D77E17}" destId="{983B5C4F-D215-4A3A-AA6E-B5A49A6C5CAD}" srcOrd="0" destOrd="0" presId="urn:microsoft.com/office/officeart/2005/8/layout/hierarchy3"/>
    <dgm:cxn modelId="{F404F8CF-4A85-4F0E-B9DB-BC5F4A959EB7}" type="presOf" srcId="{607C9CCD-868D-4BCD-BBF9-4F0FAE222FA3}" destId="{396CAB2A-455B-4A94-BEA3-3E4A5F7DFA5D}" srcOrd="0" destOrd="0" presId="urn:microsoft.com/office/officeart/2005/8/layout/hierarchy3"/>
    <dgm:cxn modelId="{F03CF8A4-DFF0-42C0-AF33-7822D32BBBE0}" srcId="{CE4BBD20-99C1-4DB6-8DD9-999DBA3E282D}" destId="{3B803ED2-008D-4BC5-99AA-69E9ACA2E934}" srcOrd="1" destOrd="0" parTransId="{2B697512-36B6-43EA-9DC8-D189E095C000}" sibTransId="{2408CCB4-B5CD-4507-8201-D1F184A77115}"/>
    <dgm:cxn modelId="{0EBC6700-D2CD-4DAF-BE0C-6CD4B9CB3D0C}" type="presOf" srcId="{E3760DBD-2B1D-4692-80A6-00E6A41A1988}" destId="{2EBF93DC-87EB-4F79-91D5-852810C65605}" srcOrd="1" destOrd="0" presId="urn:microsoft.com/office/officeart/2005/8/layout/hierarchy3"/>
    <dgm:cxn modelId="{26EAF282-B8F2-4CC4-B654-792AF5DDB5A4}" type="presOf" srcId="{27C1D41F-0696-40FF-869D-0A055994C03E}" destId="{DBE544BE-261B-4E92-AF4A-110FC9842490}" srcOrd="0" destOrd="0" presId="urn:microsoft.com/office/officeart/2005/8/layout/hierarchy3"/>
    <dgm:cxn modelId="{74ABFACC-AC91-484F-BDE0-AED73DCBCA31}" type="presOf" srcId="{A6C34117-DB88-4A44-804E-4DFA0A5FB7F1}" destId="{CAAC3AAF-49A9-4AF2-9AFD-58D4DCB0259F}" srcOrd="0" destOrd="0" presId="urn:microsoft.com/office/officeart/2005/8/layout/hierarchy3"/>
    <dgm:cxn modelId="{0F82AA65-314F-4483-AE81-09CF48AE14A4}" type="presOf" srcId="{3B803ED2-008D-4BC5-99AA-69E9ACA2E934}" destId="{806F521E-4C91-4292-9B61-BA75DC7AC535}" srcOrd="1" destOrd="0" presId="urn:microsoft.com/office/officeart/2005/8/layout/hierarchy3"/>
    <dgm:cxn modelId="{D0E60E5C-AFF7-4303-AE34-186B203CE908}" srcId="{3B803ED2-008D-4BC5-99AA-69E9ACA2E934}" destId="{6E5574BD-E7CD-40A4-B305-E36B0B8C2530}" srcOrd="0" destOrd="0" parTransId="{40FA942B-61DA-41EC-BF03-1ED93F03D189}" sibTransId="{44565B49-A446-486D-B2CA-9F6AAE9CC735}"/>
    <dgm:cxn modelId="{8932C870-C3B5-4803-B61A-BDACB73B619A}" type="presOf" srcId="{6E5574BD-E7CD-40A4-B305-E36B0B8C2530}" destId="{8B1C2A9A-8FB5-4ACB-A729-095AAAE1FF50}" srcOrd="0" destOrd="0" presId="urn:microsoft.com/office/officeart/2005/8/layout/hierarchy3"/>
    <dgm:cxn modelId="{7A34B022-2B90-4585-AC63-114FB5B6C1BF}" type="presOf" srcId="{F0DA2648-A366-4682-AA22-73AF02589116}" destId="{1C90F189-2A48-410E-A888-EF348B69F02A}" srcOrd="0" destOrd="0" presId="urn:microsoft.com/office/officeart/2005/8/layout/hierarchy3"/>
    <dgm:cxn modelId="{F3657B3B-5051-4BEB-9C2D-D0FFFA7D1B4F}" srcId="{E3760DBD-2B1D-4692-80A6-00E6A41A1988}" destId="{F76D9028-D3A2-4B4A-B9CF-6CC894C5AEAA}" srcOrd="2" destOrd="0" parTransId="{27C1D41F-0696-40FF-869D-0A055994C03E}" sibTransId="{FD7FF883-0739-475D-AA77-046F76257C40}"/>
    <dgm:cxn modelId="{D95E2453-A710-4BC4-8531-5CEA0B45ADBF}" type="presOf" srcId="{3B803ED2-008D-4BC5-99AA-69E9ACA2E934}" destId="{9E28D65E-74D7-4B88-A590-103CA409B0FC}" srcOrd="0" destOrd="0" presId="urn:microsoft.com/office/officeart/2005/8/layout/hierarchy3"/>
    <dgm:cxn modelId="{59D7B1CA-8715-4D6F-B482-34A2F16E1394}" type="presOf" srcId="{9BED2B8F-D85C-49DD-A8F2-1E27B3F853A8}" destId="{01631723-DC0D-4066-93C8-92E066ED151F}" srcOrd="0" destOrd="0" presId="urn:microsoft.com/office/officeart/2005/8/layout/hierarchy3"/>
    <dgm:cxn modelId="{1BB9ACE4-9301-49D4-960F-0501667DD113}" type="presOf" srcId="{F77BB59C-A6DC-48A2-9761-A60D5CF0D3BB}" destId="{DE955DFC-8CA1-4CF5-9246-57983BED891B}" srcOrd="0" destOrd="0" presId="urn:microsoft.com/office/officeart/2005/8/layout/hierarchy3"/>
    <dgm:cxn modelId="{09FF3AB2-EB4A-43BF-8AAA-9150923769E3}" srcId="{3B803ED2-008D-4BC5-99AA-69E9ACA2E934}" destId="{F0DA2648-A366-4682-AA22-73AF02589116}" srcOrd="2" destOrd="0" parTransId="{607C9CCD-868D-4BCD-BBF9-4F0FAE222FA3}" sibTransId="{17F4F3AB-3799-48F9-AC7A-900AFE5D98F3}"/>
    <dgm:cxn modelId="{F73DA829-945E-4A3F-8E9C-834E60E35550}" type="presOf" srcId="{F76D9028-D3A2-4B4A-B9CF-6CC894C5AEAA}" destId="{6E5C263A-DAB7-4A51-A5CF-ED986451630F}" srcOrd="0" destOrd="0" presId="urn:microsoft.com/office/officeart/2005/8/layout/hierarchy3"/>
    <dgm:cxn modelId="{ED76EA71-7A2D-47BE-B6E3-F6012818B8F9}" srcId="{CE4BBD20-99C1-4DB6-8DD9-999DBA3E282D}" destId="{E3760DBD-2B1D-4692-80A6-00E6A41A1988}" srcOrd="0" destOrd="0" parTransId="{704FFB68-D7DC-4A18-B848-4C6C59DFD15D}" sibTransId="{9A4697E8-74CA-4CFB-8D85-70810B36511E}"/>
    <dgm:cxn modelId="{09149656-8A07-420D-89C1-99F7BAFFF9CE}" type="presOf" srcId="{40FA942B-61DA-41EC-BF03-1ED93F03D189}" destId="{98DE865D-48C4-4A82-B481-997ACFB4601E}" srcOrd="0" destOrd="0" presId="urn:microsoft.com/office/officeart/2005/8/layout/hierarchy3"/>
    <dgm:cxn modelId="{00F1FAE6-A12D-4A80-B96D-910B6706C4BB}" type="presParOf" srcId="{E44CE888-A630-49E1-B094-3A63A67EAB43}" destId="{A3894A30-C66E-4766-A33F-1B56D87B0BFB}" srcOrd="0" destOrd="0" presId="urn:microsoft.com/office/officeart/2005/8/layout/hierarchy3"/>
    <dgm:cxn modelId="{DDC38AD5-0F24-4914-A300-90D5E2178FD7}" type="presParOf" srcId="{A3894A30-C66E-4766-A33F-1B56D87B0BFB}" destId="{809AD8F7-0D26-4FB3-8DF5-7580C7547131}" srcOrd="0" destOrd="0" presId="urn:microsoft.com/office/officeart/2005/8/layout/hierarchy3"/>
    <dgm:cxn modelId="{B40FFFBD-8F69-4365-9814-C2CD84682030}" type="presParOf" srcId="{809AD8F7-0D26-4FB3-8DF5-7580C7547131}" destId="{CC0DA982-02D4-4706-AD92-2C553FEB3715}" srcOrd="0" destOrd="0" presId="urn:microsoft.com/office/officeart/2005/8/layout/hierarchy3"/>
    <dgm:cxn modelId="{B06A355C-5578-49B6-88CE-7B6D9EC41399}" type="presParOf" srcId="{809AD8F7-0D26-4FB3-8DF5-7580C7547131}" destId="{2EBF93DC-87EB-4F79-91D5-852810C65605}" srcOrd="1" destOrd="0" presId="urn:microsoft.com/office/officeart/2005/8/layout/hierarchy3"/>
    <dgm:cxn modelId="{A258739C-F09A-43A9-8861-63412B8AAD14}" type="presParOf" srcId="{A3894A30-C66E-4766-A33F-1B56D87B0BFB}" destId="{4635E68A-BB15-4B3A-B637-7F513EF18AAB}" srcOrd="1" destOrd="0" presId="urn:microsoft.com/office/officeart/2005/8/layout/hierarchy3"/>
    <dgm:cxn modelId="{04F18EA9-F5C2-4D2B-B6C5-97A07D0E5970}" type="presParOf" srcId="{4635E68A-BB15-4B3A-B637-7F513EF18AAB}" destId="{A73645FF-FB40-4A24-A711-5ADD05D43CF2}" srcOrd="0" destOrd="0" presId="urn:microsoft.com/office/officeart/2005/8/layout/hierarchy3"/>
    <dgm:cxn modelId="{CC2EA13F-49EE-433B-8101-4E5C64E8B35C}" type="presParOf" srcId="{4635E68A-BB15-4B3A-B637-7F513EF18AAB}" destId="{CAAC3AAF-49A9-4AF2-9AFD-58D4DCB0259F}" srcOrd="1" destOrd="0" presId="urn:microsoft.com/office/officeart/2005/8/layout/hierarchy3"/>
    <dgm:cxn modelId="{03513290-E16A-4EA9-B21E-C5DAEAD6DB02}" type="presParOf" srcId="{4635E68A-BB15-4B3A-B637-7F513EF18AAB}" destId="{DE955DFC-8CA1-4CF5-9246-57983BED891B}" srcOrd="2" destOrd="0" presId="urn:microsoft.com/office/officeart/2005/8/layout/hierarchy3"/>
    <dgm:cxn modelId="{0BA91AFA-7934-4DE8-A03E-97C03BA6EA44}" type="presParOf" srcId="{4635E68A-BB15-4B3A-B637-7F513EF18AAB}" destId="{C519B4C5-52F5-47A6-9A02-0A14603BD741}" srcOrd="3" destOrd="0" presId="urn:microsoft.com/office/officeart/2005/8/layout/hierarchy3"/>
    <dgm:cxn modelId="{ED06E154-6AE7-4BB4-9A5E-E4D028B08183}" type="presParOf" srcId="{4635E68A-BB15-4B3A-B637-7F513EF18AAB}" destId="{DBE544BE-261B-4E92-AF4A-110FC9842490}" srcOrd="4" destOrd="0" presId="urn:microsoft.com/office/officeart/2005/8/layout/hierarchy3"/>
    <dgm:cxn modelId="{B3021BEF-8A0D-4B0D-8C72-863106D2D8EC}" type="presParOf" srcId="{4635E68A-BB15-4B3A-B637-7F513EF18AAB}" destId="{6E5C263A-DAB7-4A51-A5CF-ED986451630F}" srcOrd="5" destOrd="0" presId="urn:microsoft.com/office/officeart/2005/8/layout/hierarchy3"/>
    <dgm:cxn modelId="{AFF0C32B-8CC4-499A-B5A9-057E1FF47B27}" type="presParOf" srcId="{E44CE888-A630-49E1-B094-3A63A67EAB43}" destId="{867DA945-572A-4D22-AC83-C5DF3AC9900D}" srcOrd="1" destOrd="0" presId="urn:microsoft.com/office/officeart/2005/8/layout/hierarchy3"/>
    <dgm:cxn modelId="{8BA4E081-517F-4A65-97B9-7F950A65DB39}" type="presParOf" srcId="{867DA945-572A-4D22-AC83-C5DF3AC9900D}" destId="{0D93756D-B710-44E8-90ED-850CD0F279E1}" srcOrd="0" destOrd="0" presId="urn:microsoft.com/office/officeart/2005/8/layout/hierarchy3"/>
    <dgm:cxn modelId="{930BF809-425C-4923-ABC6-4265B1473018}" type="presParOf" srcId="{0D93756D-B710-44E8-90ED-850CD0F279E1}" destId="{9E28D65E-74D7-4B88-A590-103CA409B0FC}" srcOrd="0" destOrd="0" presId="urn:microsoft.com/office/officeart/2005/8/layout/hierarchy3"/>
    <dgm:cxn modelId="{A7D9405F-85C6-4D14-BD78-74CDAD84C0BD}" type="presParOf" srcId="{0D93756D-B710-44E8-90ED-850CD0F279E1}" destId="{806F521E-4C91-4292-9B61-BA75DC7AC535}" srcOrd="1" destOrd="0" presId="urn:microsoft.com/office/officeart/2005/8/layout/hierarchy3"/>
    <dgm:cxn modelId="{5B5DD25F-2252-4A50-8B1E-15F5666A7A0A}" type="presParOf" srcId="{867DA945-572A-4D22-AC83-C5DF3AC9900D}" destId="{4D125D2C-6112-4007-B4FE-3A2FB3D6603A}" srcOrd="1" destOrd="0" presId="urn:microsoft.com/office/officeart/2005/8/layout/hierarchy3"/>
    <dgm:cxn modelId="{E2D1968D-ABBE-44AE-8A2D-699A57D79BF5}" type="presParOf" srcId="{4D125D2C-6112-4007-B4FE-3A2FB3D6603A}" destId="{98DE865D-48C4-4A82-B481-997ACFB4601E}" srcOrd="0" destOrd="0" presId="urn:microsoft.com/office/officeart/2005/8/layout/hierarchy3"/>
    <dgm:cxn modelId="{76EDBBD0-8A4E-446F-8B8A-2CB29FECFBFC}" type="presParOf" srcId="{4D125D2C-6112-4007-B4FE-3A2FB3D6603A}" destId="{8B1C2A9A-8FB5-4ACB-A729-095AAAE1FF50}" srcOrd="1" destOrd="0" presId="urn:microsoft.com/office/officeart/2005/8/layout/hierarchy3"/>
    <dgm:cxn modelId="{C7B4EDC6-F9E9-4A08-BBD5-DFC22298933B}" type="presParOf" srcId="{4D125D2C-6112-4007-B4FE-3A2FB3D6603A}" destId="{983B5C4F-D215-4A3A-AA6E-B5A49A6C5CAD}" srcOrd="2" destOrd="0" presId="urn:microsoft.com/office/officeart/2005/8/layout/hierarchy3"/>
    <dgm:cxn modelId="{59A607AD-A833-41AA-BBBE-3186BDD34919}" type="presParOf" srcId="{4D125D2C-6112-4007-B4FE-3A2FB3D6603A}" destId="{01631723-DC0D-4066-93C8-92E066ED151F}" srcOrd="3" destOrd="0" presId="urn:microsoft.com/office/officeart/2005/8/layout/hierarchy3"/>
    <dgm:cxn modelId="{F2CBF8C1-47DD-4A31-8DAE-DAC06044C2AB}" type="presParOf" srcId="{4D125D2C-6112-4007-B4FE-3A2FB3D6603A}" destId="{396CAB2A-455B-4A94-BEA3-3E4A5F7DFA5D}" srcOrd="4" destOrd="0" presId="urn:microsoft.com/office/officeart/2005/8/layout/hierarchy3"/>
    <dgm:cxn modelId="{0DE9361D-82E0-4773-8416-AC3210CDD621}" type="presParOf" srcId="{4D125D2C-6112-4007-B4FE-3A2FB3D6603A}" destId="{1C90F189-2A48-410E-A888-EF348B69F02A}" srcOrd="5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C0DA982-02D4-4706-AD92-2C553FEB3715}">
      <dsp:nvSpPr>
        <dsp:cNvPr id="0" name=""/>
        <dsp:cNvSpPr/>
      </dsp:nvSpPr>
      <dsp:spPr>
        <a:xfrm>
          <a:off x="619476" y="2632"/>
          <a:ext cx="1943195" cy="52379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1435" tIns="34290" rIns="51435" bIns="3429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700" kern="1200" dirty="0" smtClean="0"/>
            <a:t>1 этап</a:t>
          </a:r>
          <a:endParaRPr lang="ru-RU" sz="2700" kern="1200" dirty="0"/>
        </a:p>
      </dsp:txBody>
      <dsp:txXfrm>
        <a:off x="634818" y="17974"/>
        <a:ext cx="1912511" cy="493114"/>
      </dsp:txXfrm>
    </dsp:sp>
    <dsp:sp modelId="{A73645FF-FB40-4A24-A711-5ADD05D43CF2}">
      <dsp:nvSpPr>
        <dsp:cNvPr id="0" name=""/>
        <dsp:cNvSpPr/>
      </dsp:nvSpPr>
      <dsp:spPr>
        <a:xfrm>
          <a:off x="813795" y="526430"/>
          <a:ext cx="194319" cy="58827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88278"/>
              </a:lnTo>
              <a:lnTo>
                <a:pt x="194319" y="58827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AAC3AAF-49A9-4AF2-9AFD-58D4DCB0259F}">
      <dsp:nvSpPr>
        <dsp:cNvPr id="0" name=""/>
        <dsp:cNvSpPr/>
      </dsp:nvSpPr>
      <dsp:spPr>
        <a:xfrm>
          <a:off x="1008115" y="769330"/>
          <a:ext cx="4433953" cy="69075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152400" extrusionH="63500" prstMaterial="dkEdge">
          <a:bevelT w="12445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solidFill>
                <a:schemeClr val="tx2"/>
              </a:solidFill>
            </a:rPr>
            <a:t>Представление правоустанавливающих документов</a:t>
          </a:r>
          <a:endParaRPr lang="ru-RU" sz="1400" kern="1200" dirty="0">
            <a:solidFill>
              <a:schemeClr val="tx2"/>
            </a:solidFill>
          </a:endParaRPr>
        </a:p>
      </dsp:txBody>
      <dsp:txXfrm>
        <a:off x="1028347" y="789562"/>
        <a:ext cx="4393489" cy="650293"/>
      </dsp:txXfrm>
    </dsp:sp>
    <dsp:sp modelId="{DE955DFC-8CA1-4CF5-9246-57983BED891B}">
      <dsp:nvSpPr>
        <dsp:cNvPr id="0" name=""/>
        <dsp:cNvSpPr/>
      </dsp:nvSpPr>
      <dsp:spPr>
        <a:xfrm>
          <a:off x="813795" y="526430"/>
          <a:ext cx="203755" cy="174851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48516"/>
              </a:lnTo>
              <a:lnTo>
                <a:pt x="203755" y="174851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519B4C5-52F5-47A6-9A02-0A14603BD741}">
      <dsp:nvSpPr>
        <dsp:cNvPr id="0" name=""/>
        <dsp:cNvSpPr/>
      </dsp:nvSpPr>
      <dsp:spPr>
        <a:xfrm>
          <a:off x="1017551" y="1685061"/>
          <a:ext cx="4510950" cy="117977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152400" extrusionH="63500" prstMaterial="dkEdge">
          <a:bevelT w="12445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solidFill>
                <a:schemeClr val="tx2"/>
              </a:solidFill>
            </a:rPr>
            <a:t>1. Категория получателя (субъект МСП)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>
              <a:solidFill>
                <a:schemeClr val="tx2"/>
              </a:solidFill>
            </a:rPr>
            <a:t>2. </a:t>
          </a:r>
          <a:r>
            <a:rPr lang="ru-RU" sz="1400" kern="1200" dirty="0" smtClean="0">
              <a:solidFill>
                <a:schemeClr val="tx2"/>
              </a:solidFill>
            </a:rPr>
            <a:t>Соответствие требованиям  (налоги, размер з/п и т.д.)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solidFill>
                <a:schemeClr val="tx2"/>
              </a:solidFill>
            </a:rPr>
            <a:t>3. </a:t>
          </a:r>
          <a:r>
            <a:rPr lang="ru-RU" sz="1400" kern="1200" dirty="0" err="1" smtClean="0">
              <a:solidFill>
                <a:schemeClr val="tx2"/>
              </a:solidFill>
            </a:rPr>
            <a:t>Рейтингование</a:t>
          </a:r>
          <a:r>
            <a:rPr lang="ru-RU" sz="1400" kern="1200" dirty="0" smtClean="0">
              <a:solidFill>
                <a:schemeClr val="tx2"/>
              </a:solidFill>
            </a:rPr>
            <a:t> заявок исходя из критериев отбора</a:t>
          </a:r>
          <a:endParaRPr lang="ru-RU" sz="1400" kern="1200" dirty="0">
            <a:solidFill>
              <a:schemeClr val="tx2"/>
            </a:solidFill>
          </a:endParaRPr>
        </a:p>
      </dsp:txBody>
      <dsp:txXfrm>
        <a:off x="1052105" y="1719615"/>
        <a:ext cx="4441842" cy="1110664"/>
      </dsp:txXfrm>
    </dsp:sp>
    <dsp:sp modelId="{DBE544BE-261B-4E92-AF4A-110FC9842490}">
      <dsp:nvSpPr>
        <dsp:cNvPr id="0" name=""/>
        <dsp:cNvSpPr/>
      </dsp:nvSpPr>
      <dsp:spPr>
        <a:xfrm>
          <a:off x="813795" y="526430"/>
          <a:ext cx="194319" cy="308502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085027"/>
              </a:lnTo>
              <a:lnTo>
                <a:pt x="194319" y="308502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E5C263A-DAB7-4A51-A5CF-ED986451630F}">
      <dsp:nvSpPr>
        <dsp:cNvPr id="0" name=""/>
        <dsp:cNvSpPr/>
      </dsp:nvSpPr>
      <dsp:spPr>
        <a:xfrm>
          <a:off x="1008115" y="3125659"/>
          <a:ext cx="4529822" cy="97159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152400" extrusionH="63500" prstMaterial="dkEdge">
          <a:bevelT w="12445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solidFill>
                <a:schemeClr val="tx2"/>
              </a:solidFill>
            </a:rPr>
            <a:t>Определение наиболее результативных проектов  </a:t>
          </a:r>
          <a:endParaRPr lang="ru-RU" sz="1400" kern="1200" dirty="0">
            <a:solidFill>
              <a:schemeClr val="tx2"/>
            </a:solidFill>
          </a:endParaRPr>
        </a:p>
      </dsp:txBody>
      <dsp:txXfrm>
        <a:off x="1036572" y="3154116"/>
        <a:ext cx="4472908" cy="914683"/>
      </dsp:txXfrm>
    </dsp:sp>
    <dsp:sp modelId="{9E28D65E-74D7-4B88-A590-103CA409B0FC}">
      <dsp:nvSpPr>
        <dsp:cNvPr id="0" name=""/>
        <dsp:cNvSpPr/>
      </dsp:nvSpPr>
      <dsp:spPr>
        <a:xfrm>
          <a:off x="5635097" y="2632"/>
          <a:ext cx="1943195" cy="48170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1435" tIns="34290" rIns="51435" bIns="3429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700" kern="1200" dirty="0" smtClean="0"/>
            <a:t>2 этап</a:t>
          </a:r>
          <a:endParaRPr lang="ru-RU" sz="2700" kern="1200" dirty="0"/>
        </a:p>
      </dsp:txBody>
      <dsp:txXfrm>
        <a:off x="5649206" y="16741"/>
        <a:ext cx="1914977" cy="453490"/>
      </dsp:txXfrm>
    </dsp:sp>
    <dsp:sp modelId="{98DE865D-48C4-4A82-B481-997ACFB4601E}">
      <dsp:nvSpPr>
        <dsp:cNvPr id="0" name=""/>
        <dsp:cNvSpPr/>
      </dsp:nvSpPr>
      <dsp:spPr>
        <a:xfrm>
          <a:off x="5829417" y="484341"/>
          <a:ext cx="194319" cy="59349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93490"/>
              </a:lnTo>
              <a:lnTo>
                <a:pt x="194319" y="59349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B1C2A9A-8FB5-4ACB-A729-095AAAE1FF50}">
      <dsp:nvSpPr>
        <dsp:cNvPr id="0" name=""/>
        <dsp:cNvSpPr/>
      </dsp:nvSpPr>
      <dsp:spPr>
        <a:xfrm>
          <a:off x="6023737" y="727240"/>
          <a:ext cx="4249691" cy="70118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152400" extrusionH="63500" prstMaterial="dkEdge">
          <a:bevelT w="12445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solidFill>
                <a:schemeClr val="tx2"/>
              </a:solidFill>
            </a:rPr>
            <a:t>Представление финансовых документов</a:t>
          </a:r>
          <a:endParaRPr lang="ru-RU" sz="1400" kern="1200" dirty="0">
            <a:solidFill>
              <a:schemeClr val="tx2"/>
            </a:solidFill>
          </a:endParaRPr>
        </a:p>
      </dsp:txBody>
      <dsp:txXfrm>
        <a:off x="6044274" y="747777"/>
        <a:ext cx="4208617" cy="660108"/>
      </dsp:txXfrm>
    </dsp:sp>
    <dsp:sp modelId="{983B5C4F-D215-4A3A-AA6E-B5A49A6C5CAD}">
      <dsp:nvSpPr>
        <dsp:cNvPr id="0" name=""/>
        <dsp:cNvSpPr/>
      </dsp:nvSpPr>
      <dsp:spPr>
        <a:xfrm>
          <a:off x="5829417" y="484341"/>
          <a:ext cx="225410" cy="179547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95474"/>
              </a:lnTo>
              <a:lnTo>
                <a:pt x="225410" y="179547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1631723-DC0D-4066-93C8-92E066ED151F}">
      <dsp:nvSpPr>
        <dsp:cNvPr id="0" name=""/>
        <dsp:cNvSpPr/>
      </dsp:nvSpPr>
      <dsp:spPr>
        <a:xfrm>
          <a:off x="6054828" y="1674898"/>
          <a:ext cx="4249691" cy="120983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152400" extrusionH="63500" prstMaterial="dkEdge">
          <a:bevelT w="12445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solidFill>
                <a:schemeClr val="tx2"/>
              </a:solidFill>
            </a:rPr>
            <a:t>1. Соответствие  финансовых документов требованиям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solidFill>
                <a:schemeClr val="tx2"/>
              </a:solidFill>
            </a:rPr>
            <a:t>2.  Выезды на место ведения бизнеса</a:t>
          </a:r>
          <a:endParaRPr lang="ru-RU" sz="1400" kern="1200" dirty="0">
            <a:solidFill>
              <a:schemeClr val="tx2"/>
            </a:solidFill>
          </a:endParaRPr>
        </a:p>
      </dsp:txBody>
      <dsp:txXfrm>
        <a:off x="6090263" y="1710333"/>
        <a:ext cx="4178821" cy="1138963"/>
      </dsp:txXfrm>
    </dsp:sp>
    <dsp:sp modelId="{396CAB2A-455B-4A94-BEA3-3E4A5F7DFA5D}">
      <dsp:nvSpPr>
        <dsp:cNvPr id="0" name=""/>
        <dsp:cNvSpPr/>
      </dsp:nvSpPr>
      <dsp:spPr>
        <a:xfrm>
          <a:off x="5829417" y="484341"/>
          <a:ext cx="210020" cy="312974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129749"/>
              </a:lnTo>
              <a:lnTo>
                <a:pt x="210020" y="3129749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C90F189-2A48-410E-A888-EF348B69F02A}">
      <dsp:nvSpPr>
        <dsp:cNvPr id="0" name=""/>
        <dsp:cNvSpPr/>
      </dsp:nvSpPr>
      <dsp:spPr>
        <a:xfrm>
          <a:off x="6039438" y="3128292"/>
          <a:ext cx="4426786" cy="97159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152400" extrusionH="63500" prstMaterial="dkEdge">
          <a:bevelT w="12445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solidFill>
                <a:schemeClr val="tx2"/>
              </a:solidFill>
            </a:rPr>
            <a:t>Предоставление субсидий. В случае непредставление полного пакета документов, субсидия представляется субъектам МСП в очередности согласно рейтингу. </a:t>
          </a:r>
          <a:r>
            <a:rPr lang="ru-RU" sz="1400" kern="1200" dirty="0" smtClean="0"/>
            <a:t> </a:t>
          </a:r>
          <a:endParaRPr lang="ru-RU" sz="1400" kern="1200" dirty="0"/>
        </a:p>
      </dsp:txBody>
      <dsp:txXfrm>
        <a:off x="6067895" y="3156749"/>
        <a:ext cx="4369872" cy="91468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2125" cy="339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5622925" y="0"/>
            <a:ext cx="4303713" cy="339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FFF067-CF85-4D96-94F6-079CF42877C8}" type="datetimeFigureOut">
              <a:rPr lang="ru-RU" smtClean="0"/>
              <a:t>17.02.2022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6456363"/>
            <a:ext cx="4302125" cy="339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5622925" y="6456363"/>
            <a:ext cx="4303713" cy="339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FCA9E96-1E48-466C-9EEF-E67B059130B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744187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3"/>
            <a:ext cx="4302440" cy="340599"/>
          </a:xfrm>
          <a:prstGeom prst="rect">
            <a:avLst/>
          </a:prstGeom>
        </p:spPr>
        <p:txBody>
          <a:bodyPr vert="horz" lIns="43461" tIns="21731" rIns="43461" bIns="21731" rtlCol="0"/>
          <a:lstStyle>
            <a:lvl1pPr algn="l">
              <a:defRPr sz="6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5623434" y="3"/>
            <a:ext cx="4302440" cy="340599"/>
          </a:xfrm>
          <a:prstGeom prst="rect">
            <a:avLst/>
          </a:prstGeom>
        </p:spPr>
        <p:txBody>
          <a:bodyPr vert="horz" lIns="43461" tIns="21731" rIns="43461" bIns="21731" rtlCol="0"/>
          <a:lstStyle>
            <a:lvl1pPr algn="r">
              <a:defRPr sz="600"/>
            </a:lvl1pPr>
          </a:lstStyle>
          <a:p>
            <a:fld id="{294CFD07-A0BC-4070-AE4E-DD252F729BE9}" type="datetimeFigureOut">
              <a:rPr lang="ru-RU" smtClean="0"/>
              <a:t>17.02.2022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917825" y="849313"/>
            <a:ext cx="4092575" cy="22955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43461" tIns="21731" rIns="43461" bIns="21731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992511" y="3271474"/>
            <a:ext cx="7943207" cy="2676853"/>
          </a:xfrm>
          <a:prstGeom prst="rect">
            <a:avLst/>
          </a:prstGeom>
        </p:spPr>
        <p:txBody>
          <a:bodyPr vert="horz" lIns="43461" tIns="21731" rIns="43461" bIns="21731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6457079"/>
            <a:ext cx="4302440" cy="340599"/>
          </a:xfrm>
          <a:prstGeom prst="rect">
            <a:avLst/>
          </a:prstGeom>
        </p:spPr>
        <p:txBody>
          <a:bodyPr vert="horz" lIns="43461" tIns="21731" rIns="43461" bIns="21731" rtlCol="0" anchor="b"/>
          <a:lstStyle>
            <a:lvl1pPr algn="l">
              <a:defRPr sz="6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5623434" y="6457079"/>
            <a:ext cx="4302440" cy="340599"/>
          </a:xfrm>
          <a:prstGeom prst="rect">
            <a:avLst/>
          </a:prstGeom>
        </p:spPr>
        <p:txBody>
          <a:bodyPr vert="horz" lIns="43461" tIns="21731" rIns="43461" bIns="21731" rtlCol="0" anchor="b"/>
          <a:lstStyle>
            <a:lvl1pPr algn="r">
              <a:defRPr sz="600"/>
            </a:lvl1pPr>
          </a:lstStyle>
          <a:p>
            <a:fld id="{451CDA86-B263-4DB4-B168-224CE91EA30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3895677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15354" rtl="0" eaLnBrk="1" latinLnBrk="0" hangingPunct="1">
      <a:defRPr sz="545" kern="1200">
        <a:solidFill>
          <a:schemeClr val="tx1"/>
        </a:solidFill>
        <a:latin typeface="+mn-lt"/>
        <a:ea typeface="+mn-ea"/>
        <a:cs typeface="+mn-cs"/>
      </a:defRPr>
    </a:lvl1pPr>
    <a:lvl2pPr marL="207676" algn="l" defTabSz="415354" rtl="0" eaLnBrk="1" latinLnBrk="0" hangingPunct="1">
      <a:defRPr sz="545" kern="1200">
        <a:solidFill>
          <a:schemeClr val="tx1"/>
        </a:solidFill>
        <a:latin typeface="+mn-lt"/>
        <a:ea typeface="+mn-ea"/>
        <a:cs typeface="+mn-cs"/>
      </a:defRPr>
    </a:lvl2pPr>
    <a:lvl3pPr marL="415354" algn="l" defTabSz="415354" rtl="0" eaLnBrk="1" latinLnBrk="0" hangingPunct="1">
      <a:defRPr sz="545" kern="1200">
        <a:solidFill>
          <a:schemeClr val="tx1"/>
        </a:solidFill>
        <a:latin typeface="+mn-lt"/>
        <a:ea typeface="+mn-ea"/>
        <a:cs typeface="+mn-cs"/>
      </a:defRPr>
    </a:lvl3pPr>
    <a:lvl4pPr marL="623031" algn="l" defTabSz="415354" rtl="0" eaLnBrk="1" latinLnBrk="0" hangingPunct="1">
      <a:defRPr sz="545" kern="1200">
        <a:solidFill>
          <a:schemeClr val="tx1"/>
        </a:solidFill>
        <a:latin typeface="+mn-lt"/>
        <a:ea typeface="+mn-ea"/>
        <a:cs typeface="+mn-cs"/>
      </a:defRPr>
    </a:lvl4pPr>
    <a:lvl5pPr marL="830708" algn="l" defTabSz="415354" rtl="0" eaLnBrk="1" latinLnBrk="0" hangingPunct="1">
      <a:defRPr sz="545" kern="1200">
        <a:solidFill>
          <a:schemeClr val="tx1"/>
        </a:solidFill>
        <a:latin typeface="+mn-lt"/>
        <a:ea typeface="+mn-ea"/>
        <a:cs typeface="+mn-cs"/>
      </a:defRPr>
    </a:lvl5pPr>
    <a:lvl6pPr marL="1038385" algn="l" defTabSz="415354" rtl="0" eaLnBrk="1" latinLnBrk="0" hangingPunct="1">
      <a:defRPr sz="545" kern="1200">
        <a:solidFill>
          <a:schemeClr val="tx1"/>
        </a:solidFill>
        <a:latin typeface="+mn-lt"/>
        <a:ea typeface="+mn-ea"/>
        <a:cs typeface="+mn-cs"/>
      </a:defRPr>
    </a:lvl6pPr>
    <a:lvl7pPr marL="1246061" algn="l" defTabSz="415354" rtl="0" eaLnBrk="1" latinLnBrk="0" hangingPunct="1">
      <a:defRPr sz="545" kern="1200">
        <a:solidFill>
          <a:schemeClr val="tx1"/>
        </a:solidFill>
        <a:latin typeface="+mn-lt"/>
        <a:ea typeface="+mn-ea"/>
        <a:cs typeface="+mn-cs"/>
      </a:defRPr>
    </a:lvl7pPr>
    <a:lvl8pPr marL="1453739" algn="l" defTabSz="415354" rtl="0" eaLnBrk="1" latinLnBrk="0" hangingPunct="1">
      <a:defRPr sz="545" kern="1200">
        <a:solidFill>
          <a:schemeClr val="tx1"/>
        </a:solidFill>
        <a:latin typeface="+mn-lt"/>
        <a:ea typeface="+mn-ea"/>
        <a:cs typeface="+mn-cs"/>
      </a:defRPr>
    </a:lvl8pPr>
    <a:lvl9pPr marL="1661416" algn="l" defTabSz="415354" rtl="0" eaLnBrk="1" latinLnBrk="0" hangingPunct="1">
      <a:defRPr sz="545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1CDA86-B263-4DB4-B168-224CE91EA30C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67324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1CDA86-B263-4DB4-B168-224CE91EA30C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2258949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51CDA86-B263-4DB4-B168-224CE91EA30C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6923297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51CDA86-B263-4DB4-B168-224CE91EA30C}" type="slidenum">
              <a:rPr lang="ru-RU" smtClean="0"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6923297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2919413" y="849313"/>
            <a:ext cx="4089400" cy="229552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901B7E3-A14E-4358-97FC-6F12771D96E6}" type="slidenum">
              <a:rPr lang="ru-RU" smtClean="0"/>
              <a:pPr/>
              <a:t>11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2000602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2919413" y="849313"/>
            <a:ext cx="4089400" cy="229552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901B7E3-A14E-4358-97FC-6F12771D96E6}" type="slidenum">
              <a:rPr lang="ru-RU" smtClean="0"/>
              <a:pPr/>
              <a:t>12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2000602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2919413" y="849313"/>
            <a:ext cx="4089400" cy="229552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901B7E3-A14E-4358-97FC-6F12771D96E6}" type="slidenum">
              <a:rPr lang="ru-RU" smtClean="0"/>
              <a:pPr/>
              <a:t>13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2000602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2916238" y="469900"/>
            <a:ext cx="4184650" cy="2347913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901B7E3-A14E-4358-97FC-6F12771D96E6}" type="slidenum">
              <a:rPr lang="ru-RU" smtClean="0">
                <a:solidFill>
                  <a:prstClr val="black"/>
                </a:solidFill>
              </a:rPr>
              <a:pPr/>
              <a:t>14</a:t>
            </a:fld>
            <a:endParaRPr lang="ru-RU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00060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639" y="2120568"/>
            <a:ext cx="10365899" cy="90794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9277" y="3830701"/>
            <a:ext cx="8536623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540431-1C74-4EBC-923D-BA8CD9D7A6CC}" type="datetime1">
              <a:rPr lang="en-US" smtClean="0"/>
              <a:t>2/17/2022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759" y="273939"/>
            <a:ext cx="10975658" cy="114009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759" y="1531204"/>
            <a:ext cx="5388320" cy="63813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09759" y="2169337"/>
            <a:ext cx="5388320" cy="394122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94984" y="1531204"/>
            <a:ext cx="5390437" cy="63813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94984" y="2169337"/>
            <a:ext cx="5390437" cy="394122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F3D28-6FFA-4F96-84EE-2C8CBB4E6CC1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2/17/2022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24058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C5DEB4-A229-41EE-B01D-76025210A420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2/17/2022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226433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30BB7E-243D-4D22-97DA-D742FA95A15F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2/17/2022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468614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763" y="272358"/>
            <a:ext cx="4012129" cy="115909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767974" y="272355"/>
            <a:ext cx="6817442" cy="583821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763" y="1431449"/>
            <a:ext cx="4012129" cy="467911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102345-CE3D-4B8E-85F2-28FCD765694B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2/17/2022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060028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90341" y="4788380"/>
            <a:ext cx="7317105" cy="56529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90341" y="611218"/>
            <a:ext cx="7317105" cy="410432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90341" y="5353671"/>
            <a:ext cx="7317105" cy="80281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A35F4-29F9-4803-9D37-410A997A9A3F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2/17/2022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084127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08629-54D9-4E47-A49B-97272FC11D07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2/17/2022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185655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11792903" y="273942"/>
            <a:ext cx="3658553" cy="5820791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13016" y="273942"/>
            <a:ext cx="10776639" cy="5820791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500B4-4EA6-41DB-87F5-EAE9F05A50A3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2/17/2022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85151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135595" y="1367566"/>
            <a:ext cx="9923987" cy="549185"/>
          </a:xfrm>
        </p:spPr>
        <p:txBody>
          <a:bodyPr lIns="0" tIns="0" rIns="0" bIns="0"/>
          <a:lstStyle>
            <a:lvl1pPr>
              <a:defRPr sz="3569" b="1" i="0">
                <a:solidFill>
                  <a:srgbClr val="EA4B77"/>
                </a:solidFill>
                <a:latin typeface="Segoe UI"/>
                <a:cs typeface="Segoe U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8B3F23-B672-41C9-922F-E8CD94166B34}" type="datetime1">
              <a:rPr lang="en-US" smtClean="0"/>
              <a:t>2/17/2022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135595" y="1367566"/>
            <a:ext cx="9923987" cy="549185"/>
          </a:xfrm>
        </p:spPr>
        <p:txBody>
          <a:bodyPr lIns="0" tIns="0" rIns="0" bIns="0"/>
          <a:lstStyle>
            <a:lvl1pPr>
              <a:defRPr sz="3569" b="1" i="0">
                <a:solidFill>
                  <a:srgbClr val="EA4B77"/>
                </a:solidFill>
                <a:latin typeface="Segoe UI"/>
                <a:cs typeface="Segoe U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759" y="1573324"/>
            <a:ext cx="5304901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80515" y="1573324"/>
            <a:ext cx="5304901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712CE3-EC84-4671-806A-B9F0282C7819}" type="datetime1">
              <a:rPr lang="en-US" smtClean="0"/>
              <a:t>2/17/2022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135595" y="1367566"/>
            <a:ext cx="9923987" cy="549185"/>
          </a:xfrm>
        </p:spPr>
        <p:txBody>
          <a:bodyPr lIns="0" tIns="0" rIns="0" bIns="0"/>
          <a:lstStyle>
            <a:lvl1pPr>
              <a:defRPr sz="3569" b="1" i="0">
                <a:solidFill>
                  <a:srgbClr val="EA4B77"/>
                </a:solidFill>
                <a:latin typeface="Segoe UI"/>
                <a:cs typeface="Segoe U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AD5B3A-FAD7-46D0-BC74-01929F254A35}" type="datetime1">
              <a:rPr lang="en-US" smtClean="0"/>
              <a:t>2/17/2022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2"/>
            <a:ext cx="12195175" cy="6839097"/>
          </a:xfrm>
          <a:custGeom>
            <a:avLst/>
            <a:gdLst/>
            <a:ahLst/>
            <a:cxnLst/>
            <a:rect l="l" t="t" r="r" b="b"/>
            <a:pathLst>
              <a:path w="20104100" h="15078075">
                <a:moveTo>
                  <a:pt x="0" y="15078074"/>
                </a:moveTo>
                <a:lnTo>
                  <a:pt x="20104099" y="15078074"/>
                </a:lnTo>
                <a:lnTo>
                  <a:pt x="20104099" y="0"/>
                </a:lnTo>
                <a:lnTo>
                  <a:pt x="0" y="0"/>
                </a:lnTo>
                <a:lnTo>
                  <a:pt x="0" y="15078074"/>
                </a:lnTo>
                <a:close/>
              </a:path>
            </a:pathLst>
          </a:custGeom>
          <a:solidFill>
            <a:srgbClr val="3A2357"/>
          </a:solidFill>
        </p:spPr>
        <p:txBody>
          <a:bodyPr wrap="square" lIns="0" tIns="0" rIns="0" bIns="0" rtlCol="0"/>
          <a:lstStyle/>
          <a:p>
            <a:endParaRPr sz="1089"/>
          </a:p>
        </p:txBody>
      </p:sp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A1FD74-2147-463D-9CE1-A74FA09A3A30}" type="datetime1">
              <a:rPr lang="en-US" smtClean="0"/>
              <a:t>2/17/2022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4638" y="2125004"/>
            <a:ext cx="10365899" cy="1466282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29276" y="3876305"/>
            <a:ext cx="8536623" cy="1748137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5A52F-D6DA-41CC-8DD7-24398A09F9B5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2/17/2022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49664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E81F8B-0CBC-465E-98B4-0A95BBBAC456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2/17/2022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58847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3336" y="4395682"/>
            <a:ext cx="10365899" cy="1358607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3336" y="2899315"/>
            <a:ext cx="10365899" cy="149636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64E2AE-65EF-4A4B-9CA0-B98452DEEFB3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2/17/2022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10096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13012" y="1591376"/>
            <a:ext cx="7217596" cy="450335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233866" y="1591376"/>
            <a:ext cx="7217595" cy="450335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81EC7-22D4-40AD-AAB6-870A381A9FA1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2/17/2022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15456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3.xml"/><Relationship Id="rId3" Type="http://schemas.openxmlformats.org/officeDocument/2006/relationships/slideLayout" Target="../slideLayouts/slideLayout8.xml"/><Relationship Id="rId7" Type="http://schemas.openxmlformats.org/officeDocument/2006/relationships/slideLayout" Target="../slideLayouts/slideLayout12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slideLayout" Target="../slideLayouts/slideLayout11.xml"/><Relationship Id="rId11" Type="http://schemas.openxmlformats.org/officeDocument/2006/relationships/slideLayout" Target="../slideLayouts/slideLayout16.xml"/><Relationship Id="rId5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15.xml"/><Relationship Id="rId4" Type="http://schemas.openxmlformats.org/officeDocument/2006/relationships/slideLayout" Target="../slideLayouts/slideLayout9.xml"/><Relationship Id="rId9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1"/>
            <a:ext cx="12195175" cy="6839097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089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135595" y="1367566"/>
            <a:ext cx="9923987" cy="90794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5900" b="1" i="0">
                <a:solidFill>
                  <a:srgbClr val="EA4B77"/>
                </a:solidFill>
                <a:latin typeface="Segoe UI"/>
                <a:cs typeface="Segoe U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09759" y="1573324"/>
            <a:ext cx="10975657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6360" y="6361701"/>
            <a:ext cx="3902456" cy="12564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759" y="6361701"/>
            <a:ext cx="2804890" cy="12564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84759C-D2F1-48CB-8A19-1C4B23BD4D96}" type="datetime1">
              <a:rPr lang="en-US" smtClean="0"/>
              <a:t>2/17/2022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80527" y="6361701"/>
            <a:ext cx="2804890" cy="12564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hf hdr="0" ftr="0" dt="0"/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276570">
        <a:defRPr>
          <a:latin typeface="+mn-lt"/>
          <a:ea typeface="+mn-ea"/>
          <a:cs typeface="+mn-cs"/>
        </a:defRPr>
      </a:lvl2pPr>
      <a:lvl3pPr marL="553140">
        <a:defRPr>
          <a:latin typeface="+mn-lt"/>
          <a:ea typeface="+mn-ea"/>
          <a:cs typeface="+mn-cs"/>
        </a:defRPr>
      </a:lvl3pPr>
      <a:lvl4pPr marL="829710">
        <a:defRPr>
          <a:latin typeface="+mn-lt"/>
          <a:ea typeface="+mn-ea"/>
          <a:cs typeface="+mn-cs"/>
        </a:defRPr>
      </a:lvl4pPr>
      <a:lvl5pPr marL="1106280">
        <a:defRPr>
          <a:latin typeface="+mn-lt"/>
          <a:ea typeface="+mn-ea"/>
          <a:cs typeface="+mn-cs"/>
        </a:defRPr>
      </a:lvl5pPr>
      <a:lvl6pPr marL="1382849">
        <a:defRPr>
          <a:latin typeface="+mn-lt"/>
          <a:ea typeface="+mn-ea"/>
          <a:cs typeface="+mn-cs"/>
        </a:defRPr>
      </a:lvl6pPr>
      <a:lvl7pPr marL="1659419">
        <a:defRPr>
          <a:latin typeface="+mn-lt"/>
          <a:ea typeface="+mn-ea"/>
          <a:cs typeface="+mn-cs"/>
        </a:defRPr>
      </a:lvl7pPr>
      <a:lvl8pPr marL="1935989">
        <a:defRPr>
          <a:latin typeface="+mn-lt"/>
          <a:ea typeface="+mn-ea"/>
          <a:cs typeface="+mn-cs"/>
        </a:defRPr>
      </a:lvl8pPr>
      <a:lvl9pPr marL="2212559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276570">
        <a:defRPr>
          <a:latin typeface="+mn-lt"/>
          <a:ea typeface="+mn-ea"/>
          <a:cs typeface="+mn-cs"/>
        </a:defRPr>
      </a:lvl2pPr>
      <a:lvl3pPr marL="553140">
        <a:defRPr>
          <a:latin typeface="+mn-lt"/>
          <a:ea typeface="+mn-ea"/>
          <a:cs typeface="+mn-cs"/>
        </a:defRPr>
      </a:lvl3pPr>
      <a:lvl4pPr marL="829710">
        <a:defRPr>
          <a:latin typeface="+mn-lt"/>
          <a:ea typeface="+mn-ea"/>
          <a:cs typeface="+mn-cs"/>
        </a:defRPr>
      </a:lvl4pPr>
      <a:lvl5pPr marL="1106280">
        <a:defRPr>
          <a:latin typeface="+mn-lt"/>
          <a:ea typeface="+mn-ea"/>
          <a:cs typeface="+mn-cs"/>
        </a:defRPr>
      </a:lvl5pPr>
      <a:lvl6pPr marL="1382849">
        <a:defRPr>
          <a:latin typeface="+mn-lt"/>
          <a:ea typeface="+mn-ea"/>
          <a:cs typeface="+mn-cs"/>
        </a:defRPr>
      </a:lvl6pPr>
      <a:lvl7pPr marL="1659419">
        <a:defRPr>
          <a:latin typeface="+mn-lt"/>
          <a:ea typeface="+mn-ea"/>
          <a:cs typeface="+mn-cs"/>
        </a:defRPr>
      </a:lvl7pPr>
      <a:lvl8pPr marL="1935989">
        <a:defRPr>
          <a:latin typeface="+mn-lt"/>
          <a:ea typeface="+mn-ea"/>
          <a:cs typeface="+mn-cs"/>
        </a:defRPr>
      </a:lvl8pPr>
      <a:lvl9pPr marL="2212559">
        <a:defRPr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759" y="273939"/>
            <a:ext cx="10975658" cy="11400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759" y="1596129"/>
            <a:ext cx="10975658" cy="451443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09760" y="6340169"/>
            <a:ext cx="2845541" cy="36419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221E82-DBA5-41ED-B2F5-2C7207787831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2/17/2022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166685" y="6340169"/>
            <a:ext cx="3861805" cy="36419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739875" y="6340169"/>
            <a:ext cx="2845541" cy="36419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43154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5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hyperlink" Target="https://uslugi.mosreg.ru/services/20796" TargetMode="External"/><Relationship Id="rId3" Type="http://schemas.openxmlformats.org/officeDocument/2006/relationships/tags" Target="../tags/tag2.xml"/><Relationship Id="rId7" Type="http://schemas.openxmlformats.org/officeDocument/2006/relationships/image" Target="../media/image16.emf"/><Relationship Id="rId2" Type="http://schemas.openxmlformats.org/officeDocument/2006/relationships/tags" Target="../tags/tag1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1.bin"/><Relationship Id="rId5" Type="http://schemas.openxmlformats.org/officeDocument/2006/relationships/notesSlide" Target="../notesSlides/notesSlide5.xml"/><Relationship Id="rId4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hyperlink" Target="https://uslugi.mosreg.ru/services/20796" TargetMode="External"/><Relationship Id="rId3" Type="http://schemas.openxmlformats.org/officeDocument/2006/relationships/tags" Target="../tags/tag4.xml"/><Relationship Id="rId7" Type="http://schemas.openxmlformats.org/officeDocument/2006/relationships/image" Target="../media/image16.emf"/><Relationship Id="rId2" Type="http://schemas.openxmlformats.org/officeDocument/2006/relationships/tags" Target="../tags/tag3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2.bin"/><Relationship Id="rId5" Type="http://schemas.openxmlformats.org/officeDocument/2006/relationships/notesSlide" Target="../notesSlides/notesSlide6.xml"/><Relationship Id="rId4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hyperlink" Target="https://uslugi.mosreg.ru/services/20796" TargetMode="External"/><Relationship Id="rId3" Type="http://schemas.openxmlformats.org/officeDocument/2006/relationships/tags" Target="../tags/tag6.xml"/><Relationship Id="rId7" Type="http://schemas.openxmlformats.org/officeDocument/2006/relationships/image" Target="../media/image16.emf"/><Relationship Id="rId2" Type="http://schemas.openxmlformats.org/officeDocument/2006/relationships/tags" Target="../tags/tag5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3.bin"/><Relationship Id="rId5" Type="http://schemas.openxmlformats.org/officeDocument/2006/relationships/notesSlide" Target="../notesSlides/notesSlide7.xml"/><Relationship Id="rId4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hyperlink" Target="https://mii.mosreg.ru/" TargetMode="External"/><Relationship Id="rId3" Type="http://schemas.openxmlformats.org/officeDocument/2006/relationships/tags" Target="../tags/tag8.xml"/><Relationship Id="rId7" Type="http://schemas.openxmlformats.org/officeDocument/2006/relationships/image" Target="../media/image16.emf"/><Relationship Id="rId2" Type="http://schemas.openxmlformats.org/officeDocument/2006/relationships/tags" Target="../tags/tag7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4.bin"/><Relationship Id="rId5" Type="http://schemas.openxmlformats.org/officeDocument/2006/relationships/notesSlide" Target="../notesSlides/notesSlide8.xml"/><Relationship Id="rId4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Relationship Id="rId9" Type="http://schemas.openxmlformats.org/officeDocument/2006/relationships/image" Target="../media/image11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74000">
              <a:srgbClr val="022463"/>
            </a:gs>
            <a:gs pos="6000">
              <a:schemeClr val="tx2">
                <a:lumMod val="60000"/>
                <a:lumOff val="40000"/>
                <a:alpha val="96000"/>
              </a:schemeClr>
            </a:gs>
          </a:gsLst>
          <a:lin ang="48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2">
            <a:extLst>
              <a:ext uri="{FF2B5EF4-FFF2-40B4-BE49-F238E27FC236}">
                <a16:creationId xmlns:a16="http://schemas.microsoft.com/office/drawing/2014/main" id="{56AE8512-FB76-4A9A-8553-DD7D897D89B0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057587" y="1890269"/>
            <a:ext cx="10836759" cy="1289904"/>
          </a:xfrm>
          <a:prstGeom prst="rect">
            <a:avLst/>
          </a:prstGeom>
        </p:spPr>
        <p:txBody>
          <a:bodyPr vert="horz" wrap="square" lIns="0" tIns="180149" rIns="0" bIns="0" rtlCol="0">
            <a:spAutoFit/>
          </a:bodyPr>
          <a:lstStyle/>
          <a:p>
            <a:pPr marL="7683" algn="l">
              <a:spcBef>
                <a:spcPts val="1418"/>
              </a:spcBef>
            </a:pPr>
            <a:r>
              <a:rPr lang="ru-RU" sz="3600" kern="1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rPr>
              <a:t>Меры </a:t>
            </a:r>
            <a:r>
              <a:rPr lang="ru-RU" sz="3600" kern="1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rPr>
              <a:t>поддержки </a:t>
            </a:r>
            <a:r>
              <a:rPr lang="ru-RU" sz="3600" kern="1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rPr>
              <a:t>МСП в 2021 году</a:t>
            </a:r>
            <a:r>
              <a:rPr lang="ru-RU" sz="3600" kern="1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rPr>
              <a:t/>
            </a:r>
            <a:br>
              <a:rPr lang="ru-RU" sz="3600" kern="1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rPr>
            </a:br>
            <a:endParaRPr lang="ru-RU" sz="3600" kern="12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ea typeface="+mn-ea"/>
              <a:cs typeface="+mn-cs"/>
            </a:endParaRPr>
          </a:p>
        </p:txBody>
      </p:sp>
      <p:pic>
        <p:nvPicPr>
          <p:cNvPr id="5" name="Picture 119" descr="MIIMO_Logo_monochrome_white_02.png">
            <a:extLst>
              <a:ext uri="{FF2B5EF4-FFF2-40B4-BE49-F238E27FC236}">
                <a16:creationId xmlns:a16="http://schemas.microsoft.com/office/drawing/2014/main" id="{E4171C44-2508-4852-A24E-CA1B5DCF831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9009" y="4318900"/>
            <a:ext cx="2051812" cy="1862019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28FF98F0-49F3-4D49-9624-B4AE6716C9A1}"/>
              </a:ext>
            </a:extLst>
          </p:cNvPr>
          <p:cNvSpPr txBox="1"/>
          <p:nvPr/>
        </p:nvSpPr>
        <p:spPr>
          <a:xfrm>
            <a:off x="10106862" y="5915677"/>
            <a:ext cx="1333378" cy="3157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52" dirty="0">
                <a:solidFill>
                  <a:schemeClr val="bg1"/>
                </a:solidFill>
                <a:latin typeface="+mj-lt"/>
                <a:ea typeface="Segoe UI Symbol" panose="020B0502040204020203" pitchFamily="34" charset="0"/>
                <a:cs typeface="Segoe UI" panose="020B0502040204020203" pitchFamily="34" charset="0"/>
              </a:rPr>
              <a:t>ФЕВРАЛЬ 2021</a:t>
            </a:r>
          </a:p>
        </p:txBody>
      </p:sp>
    </p:spTree>
    <p:extLst>
      <p:ext uri="{BB962C8B-B14F-4D97-AF65-F5344CB8AC3E}">
        <p14:creationId xmlns:p14="http://schemas.microsoft.com/office/powerpoint/2010/main" val="37240191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2000">
              <a:schemeClr val="bg1"/>
            </a:gs>
            <a:gs pos="6000">
              <a:schemeClr val="tx2">
                <a:lumMod val="60000"/>
                <a:lumOff val="40000"/>
                <a:alpha val="96000"/>
              </a:schemeClr>
            </a:gs>
          </a:gsLst>
          <a:lin ang="48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Номер слайда 2">
            <a:extLst>
              <a:ext uri="{FF2B5EF4-FFF2-40B4-BE49-F238E27FC236}">
                <a16:creationId xmlns:a16="http://schemas.microsoft.com/office/drawing/2014/main" id="{C186B898-73D4-4D37-A8A5-6644D37DFEF9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9333030" y="6511199"/>
            <a:ext cx="2797038" cy="279179"/>
          </a:xfrm>
          <a:prstGeom prst="rect">
            <a:avLst/>
          </a:prstGeom>
        </p:spPr>
        <p:txBody>
          <a:bodyPr/>
          <a:lstStyle/>
          <a:p>
            <a:pPr algn="r"/>
            <a:fld id="{B6F15528-21DE-4FAA-801E-634DDDAF4B2B}" type="slidenum">
              <a:rPr lang="ru-RU" sz="1814" b="1">
                <a:solidFill>
                  <a:srgbClr val="022463"/>
                </a:solidFill>
              </a:rPr>
              <a:pPr algn="r"/>
              <a:t>10</a:t>
            </a:fld>
            <a:endParaRPr lang="ru-RU" sz="1814" b="1" dirty="0">
              <a:solidFill>
                <a:srgbClr val="022463"/>
              </a:solidFill>
            </a:endParaRPr>
          </a:p>
        </p:txBody>
      </p:sp>
      <p:sp>
        <p:nvSpPr>
          <p:cNvPr id="8" name="Прямоугольник 13"/>
          <p:cNvSpPr>
            <a:spLocks noChangeArrowheads="1"/>
          </p:cNvSpPr>
          <p:nvPr/>
        </p:nvSpPr>
        <p:spPr bwMode="auto">
          <a:xfrm>
            <a:off x="292587" y="720269"/>
            <a:ext cx="11790000" cy="55861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defTabSz="91440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ru-RU" sz="1800" b="1" dirty="0" smtClean="0">
                <a:solidFill>
                  <a:srgbClr val="17375E"/>
                </a:solidFill>
              </a:rPr>
              <a:t>Начисление баллов:</a:t>
            </a:r>
            <a:endParaRPr lang="ru-RU" sz="1800" b="1" dirty="0">
              <a:solidFill>
                <a:srgbClr val="17375E"/>
              </a:solidFill>
            </a:endParaRPr>
          </a:p>
          <a:p>
            <a:pPr defTabSz="91440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ru-RU" sz="2000" dirty="0" smtClean="0">
                <a:solidFill>
                  <a:srgbClr val="17375E"/>
                </a:solidFill>
              </a:rPr>
              <a:t>1. Вид деятельности Производство (Раздел С) </a:t>
            </a:r>
            <a:r>
              <a:rPr lang="ru-RU" sz="1800" dirty="0" smtClean="0">
                <a:solidFill>
                  <a:srgbClr val="17375E"/>
                </a:solidFill>
              </a:rPr>
              <a:t>– </a:t>
            </a:r>
            <a:r>
              <a:rPr lang="ru-RU" sz="1800" b="1" dirty="0">
                <a:solidFill>
                  <a:srgbClr val="17375E"/>
                </a:solidFill>
              </a:rPr>
              <a:t>4</a:t>
            </a:r>
            <a:r>
              <a:rPr lang="ru-RU" sz="1800" b="1" dirty="0" smtClean="0">
                <a:solidFill>
                  <a:srgbClr val="17375E"/>
                </a:solidFill>
              </a:rPr>
              <a:t>0</a:t>
            </a:r>
            <a:r>
              <a:rPr lang="ru-RU" sz="1800" dirty="0" smtClean="0">
                <a:solidFill>
                  <a:srgbClr val="17375E"/>
                </a:solidFill>
              </a:rPr>
              <a:t> </a:t>
            </a:r>
            <a:r>
              <a:rPr lang="ru-RU" sz="2000" dirty="0">
                <a:solidFill>
                  <a:srgbClr val="17375E"/>
                </a:solidFill>
              </a:rPr>
              <a:t>баллов</a:t>
            </a:r>
            <a:r>
              <a:rPr lang="ru-RU" sz="2000" dirty="0" smtClean="0">
                <a:solidFill>
                  <a:srgbClr val="17375E"/>
                </a:solidFill>
              </a:rPr>
              <a:t>; </a:t>
            </a:r>
          </a:p>
          <a:p>
            <a:pPr defTabSz="91440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ru-RU" sz="2000" dirty="0" smtClean="0">
                <a:solidFill>
                  <a:srgbClr val="17375E"/>
                </a:solidFill>
              </a:rPr>
              <a:t>2. Вновь созданная организация – </a:t>
            </a:r>
            <a:r>
              <a:rPr lang="ru-RU" sz="2000" b="1" dirty="0" smtClean="0">
                <a:solidFill>
                  <a:srgbClr val="17375E"/>
                </a:solidFill>
              </a:rPr>
              <a:t>20</a:t>
            </a:r>
            <a:r>
              <a:rPr lang="ru-RU" sz="2000" dirty="0" smtClean="0">
                <a:solidFill>
                  <a:srgbClr val="17375E"/>
                </a:solidFill>
              </a:rPr>
              <a:t> баллов </a:t>
            </a:r>
            <a:r>
              <a:rPr lang="ru-RU" sz="1400" dirty="0">
                <a:solidFill>
                  <a:srgbClr val="17375E"/>
                </a:solidFill>
              </a:rPr>
              <a:t>(не получают баллы за увеличение выручки и заработной </a:t>
            </a:r>
            <a:r>
              <a:rPr lang="ru-RU" sz="1400" dirty="0" smtClean="0">
                <a:solidFill>
                  <a:srgbClr val="17375E"/>
                </a:solidFill>
              </a:rPr>
              <a:t>платы и налогов)</a:t>
            </a:r>
            <a:r>
              <a:rPr lang="ru-RU" sz="1800" dirty="0" smtClean="0">
                <a:solidFill>
                  <a:srgbClr val="17375E"/>
                </a:solidFill>
              </a:rPr>
              <a:t>;</a:t>
            </a:r>
            <a:endParaRPr lang="ru-RU" sz="1800" dirty="0">
              <a:solidFill>
                <a:srgbClr val="17375E"/>
              </a:solidFill>
            </a:endParaRPr>
          </a:p>
          <a:p>
            <a:pPr defTabSz="91440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ru-RU" sz="2000" dirty="0" smtClean="0">
                <a:solidFill>
                  <a:srgbClr val="17375E"/>
                </a:solidFill>
              </a:rPr>
              <a:t>3. Удаленная территория – </a:t>
            </a:r>
            <a:r>
              <a:rPr lang="ru-RU" sz="2000" b="1" dirty="0">
                <a:solidFill>
                  <a:srgbClr val="17375E"/>
                </a:solidFill>
              </a:rPr>
              <a:t>2</a:t>
            </a:r>
            <a:r>
              <a:rPr lang="ru-RU" sz="2000" b="1" dirty="0" smtClean="0">
                <a:solidFill>
                  <a:srgbClr val="17375E"/>
                </a:solidFill>
              </a:rPr>
              <a:t>0</a:t>
            </a:r>
            <a:r>
              <a:rPr lang="ru-RU" sz="2000" dirty="0" smtClean="0">
                <a:solidFill>
                  <a:srgbClr val="17375E"/>
                </a:solidFill>
              </a:rPr>
              <a:t> баллов;</a:t>
            </a:r>
          </a:p>
          <a:p>
            <a:pPr defTabSz="91440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ru-RU" sz="2000" dirty="0" smtClean="0">
                <a:solidFill>
                  <a:srgbClr val="17375E"/>
                </a:solidFill>
              </a:rPr>
              <a:t>4</a:t>
            </a:r>
            <a:r>
              <a:rPr lang="ru-RU" sz="2000" dirty="0">
                <a:solidFill>
                  <a:srgbClr val="17375E"/>
                </a:solidFill>
              </a:rPr>
              <a:t>. Создание рабочих </a:t>
            </a:r>
            <a:r>
              <a:rPr lang="ru-RU" sz="2000" dirty="0" smtClean="0">
                <a:solidFill>
                  <a:srgbClr val="17375E"/>
                </a:solidFill>
              </a:rPr>
              <a:t>мест* </a:t>
            </a:r>
            <a:r>
              <a:rPr lang="en-US" sz="2000" dirty="0">
                <a:solidFill>
                  <a:srgbClr val="17375E"/>
                </a:solidFill>
              </a:rPr>
              <a:t>- </a:t>
            </a:r>
            <a:r>
              <a:rPr lang="ru-RU" sz="2000" dirty="0" smtClean="0">
                <a:solidFill>
                  <a:srgbClr val="17375E"/>
                </a:solidFill>
              </a:rPr>
              <a:t>за 1 ед. </a:t>
            </a:r>
            <a:r>
              <a:rPr lang="ru-RU" sz="2000" b="1" dirty="0">
                <a:solidFill>
                  <a:srgbClr val="17375E"/>
                </a:solidFill>
              </a:rPr>
              <a:t>1</a:t>
            </a:r>
            <a:r>
              <a:rPr lang="ru-RU" sz="2000" dirty="0" smtClean="0">
                <a:solidFill>
                  <a:srgbClr val="17375E"/>
                </a:solidFill>
              </a:rPr>
              <a:t> балл;</a:t>
            </a:r>
          </a:p>
          <a:p>
            <a:pPr defTabSz="91440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ru-RU" sz="2000" dirty="0" smtClean="0">
                <a:solidFill>
                  <a:srgbClr val="17375E"/>
                </a:solidFill>
              </a:rPr>
              <a:t>5</a:t>
            </a:r>
            <a:r>
              <a:rPr lang="ru-RU" sz="2000" dirty="0">
                <a:solidFill>
                  <a:srgbClr val="17375E"/>
                </a:solidFill>
              </a:rPr>
              <a:t>. Увеличение </a:t>
            </a:r>
            <a:r>
              <a:rPr lang="ru-RU" sz="2000" dirty="0" smtClean="0">
                <a:solidFill>
                  <a:srgbClr val="17375E"/>
                </a:solidFill>
              </a:rPr>
              <a:t>средней </a:t>
            </a:r>
            <a:r>
              <a:rPr lang="ru-RU" sz="2000" dirty="0">
                <a:solidFill>
                  <a:srgbClr val="17375E"/>
                </a:solidFill>
              </a:rPr>
              <a:t>заработной </a:t>
            </a:r>
            <a:r>
              <a:rPr lang="ru-RU" sz="2000" dirty="0" smtClean="0">
                <a:solidFill>
                  <a:srgbClr val="17375E"/>
                </a:solidFill>
              </a:rPr>
              <a:t>платы* </a:t>
            </a:r>
            <a:r>
              <a:rPr lang="en-US" sz="2000" dirty="0" smtClean="0">
                <a:solidFill>
                  <a:srgbClr val="17375E"/>
                </a:solidFill>
              </a:rPr>
              <a:t>- </a:t>
            </a:r>
            <a:r>
              <a:rPr lang="ru-RU" sz="2000" dirty="0" smtClean="0">
                <a:solidFill>
                  <a:srgbClr val="17375E"/>
                </a:solidFill>
              </a:rPr>
              <a:t>рост на </a:t>
            </a:r>
            <a:r>
              <a:rPr lang="ru-RU" sz="2000" dirty="0">
                <a:solidFill>
                  <a:srgbClr val="17375E"/>
                </a:solidFill>
              </a:rPr>
              <a:t>10% от  </a:t>
            </a:r>
            <a:r>
              <a:rPr lang="en-US" sz="2000" dirty="0" smtClean="0">
                <a:solidFill>
                  <a:srgbClr val="17375E"/>
                </a:solidFill>
              </a:rPr>
              <a:t>min </a:t>
            </a:r>
            <a:r>
              <a:rPr lang="ru-RU" sz="2000" dirty="0" smtClean="0">
                <a:solidFill>
                  <a:srgbClr val="17375E"/>
                </a:solidFill>
              </a:rPr>
              <a:t>з/п </a:t>
            </a:r>
            <a:r>
              <a:rPr lang="ru-RU" sz="2000" dirty="0">
                <a:solidFill>
                  <a:srgbClr val="17375E"/>
                </a:solidFill>
              </a:rPr>
              <a:t>установленной в </a:t>
            </a:r>
            <a:r>
              <a:rPr lang="ru-RU" sz="2000" dirty="0" smtClean="0">
                <a:solidFill>
                  <a:srgbClr val="17375E"/>
                </a:solidFill>
              </a:rPr>
              <a:t>МО </a:t>
            </a:r>
            <a:r>
              <a:rPr lang="ru-RU" sz="2000" b="1" dirty="0" smtClean="0">
                <a:solidFill>
                  <a:srgbClr val="17375E"/>
                </a:solidFill>
              </a:rPr>
              <a:t>1</a:t>
            </a:r>
            <a:r>
              <a:rPr lang="ru-RU" sz="2000" dirty="0" smtClean="0">
                <a:solidFill>
                  <a:srgbClr val="17375E"/>
                </a:solidFill>
              </a:rPr>
              <a:t> </a:t>
            </a:r>
            <a:r>
              <a:rPr lang="ru-RU" sz="2000" dirty="0">
                <a:solidFill>
                  <a:srgbClr val="17375E"/>
                </a:solidFill>
              </a:rPr>
              <a:t>балл;</a:t>
            </a:r>
          </a:p>
          <a:p>
            <a:pPr defTabSz="91440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ru-RU" sz="2000" dirty="0" smtClean="0">
                <a:solidFill>
                  <a:srgbClr val="17375E"/>
                </a:solidFill>
              </a:rPr>
              <a:t>6</a:t>
            </a:r>
            <a:r>
              <a:rPr lang="ru-RU" sz="2000" dirty="0">
                <a:solidFill>
                  <a:srgbClr val="17375E"/>
                </a:solidFill>
              </a:rPr>
              <a:t>. Увеличение </a:t>
            </a:r>
            <a:r>
              <a:rPr lang="ru-RU" sz="2000" dirty="0" smtClean="0">
                <a:solidFill>
                  <a:srgbClr val="17375E"/>
                </a:solidFill>
              </a:rPr>
              <a:t>выручки</a:t>
            </a:r>
            <a:r>
              <a:rPr lang="en-US" sz="2000" dirty="0" smtClean="0">
                <a:solidFill>
                  <a:srgbClr val="17375E"/>
                </a:solidFill>
              </a:rPr>
              <a:t>* </a:t>
            </a:r>
            <a:r>
              <a:rPr lang="ru-RU" sz="2000" dirty="0" smtClean="0">
                <a:solidFill>
                  <a:srgbClr val="17375E"/>
                </a:solidFill>
              </a:rPr>
              <a:t>                                                         7. Увеличение налогов*</a:t>
            </a:r>
            <a:endParaRPr lang="en-US" sz="2000" dirty="0" smtClean="0">
              <a:solidFill>
                <a:srgbClr val="17375E"/>
              </a:solidFill>
            </a:endParaRPr>
          </a:p>
          <a:p>
            <a:pPr defTabSz="91440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1800" dirty="0" smtClean="0">
                <a:solidFill>
                  <a:srgbClr val="17375E"/>
                </a:solidFill>
              </a:rPr>
              <a:t> </a:t>
            </a:r>
            <a:endParaRPr lang="ru-RU" sz="1800" dirty="0" smtClean="0">
              <a:solidFill>
                <a:srgbClr val="17375E"/>
              </a:solidFill>
            </a:endParaRPr>
          </a:p>
          <a:p>
            <a:pPr defTabSz="91440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endParaRPr lang="ru-RU" sz="1800" dirty="0" smtClean="0">
              <a:solidFill>
                <a:srgbClr val="17375E"/>
              </a:solidFill>
            </a:endParaRPr>
          </a:p>
          <a:p>
            <a:pPr defTabSz="91440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endParaRPr lang="en-US" sz="1800" dirty="0" smtClean="0">
              <a:solidFill>
                <a:srgbClr val="17375E"/>
              </a:solidFill>
            </a:endParaRPr>
          </a:p>
          <a:p>
            <a:pPr defTabSz="91440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endParaRPr lang="ru-RU" sz="1800" dirty="0">
              <a:solidFill>
                <a:srgbClr val="17375E"/>
              </a:solidFill>
            </a:endParaRPr>
          </a:p>
          <a:p>
            <a:pPr defTabSz="91440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endParaRPr lang="en-US" sz="1400" dirty="0" smtClean="0">
              <a:solidFill>
                <a:srgbClr val="17375E"/>
              </a:solidFill>
            </a:endParaRPr>
          </a:p>
          <a:p>
            <a:pPr defTabSz="91440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solidFill>
                  <a:srgbClr val="17375E"/>
                </a:solidFill>
              </a:rPr>
              <a:t>* </a:t>
            </a:r>
            <a:r>
              <a:rPr lang="ru-RU" sz="1400" dirty="0" smtClean="0">
                <a:solidFill>
                  <a:srgbClr val="17375E"/>
                </a:solidFill>
              </a:rPr>
              <a:t> Увеличение по </a:t>
            </a:r>
            <a:r>
              <a:rPr lang="ru-RU" sz="1400" dirty="0">
                <a:solidFill>
                  <a:srgbClr val="17375E"/>
                </a:solidFill>
              </a:rPr>
              <a:t>итогам двух лет (год получения поддержки и следующий год) </a:t>
            </a:r>
            <a:endParaRPr lang="en-US" sz="1400" dirty="0" smtClean="0">
              <a:solidFill>
                <a:srgbClr val="17375E"/>
              </a:solidFill>
            </a:endParaRPr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60974" y="3533234"/>
            <a:ext cx="2616200" cy="2444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77587" y="3533234"/>
            <a:ext cx="2616200" cy="2444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" name="Заголовок 2"/>
          <p:cNvSpPr>
            <a:spLocks noGrp="1"/>
          </p:cNvSpPr>
          <p:nvPr>
            <p:ph type="title"/>
          </p:nvPr>
        </p:nvSpPr>
        <p:spPr>
          <a:xfrm>
            <a:off x="2002587" y="135269"/>
            <a:ext cx="8697299" cy="718167"/>
          </a:xfrm>
        </p:spPr>
        <p:txBody>
          <a:bodyPr>
            <a:normAutofit/>
          </a:bodyPr>
          <a:lstStyle/>
          <a:p>
            <a:r>
              <a:rPr lang="ru-RU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rPr>
              <a:t>Проект </a:t>
            </a:r>
            <a:r>
              <a:rPr lang="ru-RU" sz="2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rPr>
              <a:t>рейтингования</a:t>
            </a:r>
            <a:r>
              <a:rPr lang="ru-RU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rPr>
              <a:t> заявок 2021 </a:t>
            </a:r>
          </a:p>
        </p:txBody>
      </p:sp>
      <p:cxnSp>
        <p:nvCxnSpPr>
          <p:cNvPr id="14" name="Прямая соединительная линия 13"/>
          <p:cNvCxnSpPr>
            <a:cxnSpLocks/>
          </p:cNvCxnSpPr>
          <p:nvPr/>
        </p:nvCxnSpPr>
        <p:spPr>
          <a:xfrm>
            <a:off x="202587" y="855269"/>
            <a:ext cx="11807094" cy="0"/>
          </a:xfrm>
          <a:prstGeom prst="line">
            <a:avLst/>
          </a:prstGeom>
          <a:ln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60262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2000">
              <a:schemeClr val="bg1"/>
            </a:gs>
            <a:gs pos="6000">
              <a:schemeClr val="tx2">
                <a:lumMod val="60000"/>
                <a:lumOff val="40000"/>
                <a:alpha val="96000"/>
              </a:schemeClr>
            </a:gs>
          </a:gsLst>
          <a:lin ang="48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Объект 5" hidden="1">
            <a:extLst>
              <a:ext uri="{FF2B5EF4-FFF2-40B4-BE49-F238E27FC236}">
                <a16:creationId xmlns:a16="http://schemas.microsoft.com/office/drawing/2014/main" id="{A5136289-842E-B240-AA3D-DACE1730339B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2118" y="2112"/>
          <a:ext cx="2117" cy="211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2" name="Слайд think-cell" r:id="rId6" imgW="7761960" imgH="10047960" progId="">
                  <p:embed/>
                </p:oleObj>
              </mc:Choice>
              <mc:Fallback>
                <p:oleObj name="Слайд think-cell" r:id="rId6" imgW="7761960" imgH="10047960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18" y="2112"/>
                        <a:ext cx="2117" cy="2111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Прямоугольник 4" hidden="1">
            <a:extLst>
              <a:ext uri="{FF2B5EF4-FFF2-40B4-BE49-F238E27FC236}">
                <a16:creationId xmlns:a16="http://schemas.microsoft.com/office/drawing/2014/main" id="{2B19ADBF-DFAE-0447-8BA1-F1D451AA44AB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0" y="0"/>
            <a:ext cx="211722" cy="2111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numCol="1" spcCol="0" rtlCol="0" anchor="ctr" anchorCtr="0">
            <a:noAutofit/>
          </a:bodyPr>
          <a:lstStyle/>
          <a:p>
            <a:pPr algn="ctr"/>
            <a:endParaRPr lang="ru-RU" sz="2400" b="1" dirty="0">
              <a:solidFill>
                <a:srgbClr val="FFFFFF"/>
              </a:solidFill>
              <a:latin typeface="Segoe UI" panose="020B0502040204020203" pitchFamily="34" charset="0"/>
              <a:ea typeface="Segoe UI" panose="020B0502040204020203" pitchFamily="34" charset="0"/>
              <a:sym typeface="Segoe UI" panose="020B0502040204020203" pitchFamily="34" charset="0"/>
            </a:endParaRP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EA494453-3769-C541-9627-781BB9C85830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11623256" y="6340166"/>
            <a:ext cx="540915" cy="364196"/>
          </a:xfrm>
          <a:prstGeom prst="rect">
            <a:avLst/>
          </a:prstGeom>
        </p:spPr>
        <p:txBody>
          <a:bodyPr lIns="121826" tIns="60913" rIns="121826" bIns="60913"/>
          <a:lstStyle/>
          <a:p>
            <a:fld id="{50F14DE7-7E30-4447-9A53-6BC505903302}" type="slidenum">
              <a:rPr lang="ru-RU" smtClean="0"/>
              <a:pPr/>
              <a:t>11</a:t>
            </a:fld>
            <a:endParaRPr lang="ru-RU" dirty="0"/>
          </a:p>
        </p:txBody>
      </p:sp>
      <p:sp>
        <p:nvSpPr>
          <p:cNvPr id="13" name="Заголовок 2">
            <a:extLst>
              <a:ext uri="{FF2B5EF4-FFF2-40B4-BE49-F238E27FC236}">
                <a16:creationId xmlns:a16="http://schemas.microsoft.com/office/drawing/2014/main" id="{6CBA42D4-42D3-EF4D-A07D-0E96D1BC75B4}"/>
              </a:ext>
            </a:extLst>
          </p:cNvPr>
          <p:cNvSpPr txBox="1">
            <a:spLocks/>
          </p:cNvSpPr>
          <p:nvPr/>
        </p:nvSpPr>
        <p:spPr>
          <a:xfrm>
            <a:off x="2362587" y="540269"/>
            <a:ext cx="6638236" cy="523149"/>
          </a:xfrm>
          <a:prstGeom prst="rect">
            <a:avLst/>
          </a:prstGeom>
          <a:noFill/>
        </p:spPr>
        <p:txBody>
          <a:bodyPr wrap="square" lIns="0" tIns="45685" rIns="0" bIns="45685" anchor="t" anchorCtr="0">
            <a:spAutoFit/>
          </a:bodyPr>
          <a:lstStyle>
            <a:lvl1pPr algn="ctr" defTabSz="6858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ru-RU" sz="1800" b="1" i="0" kern="1200" cap="all" baseline="0" dirty="0">
                <a:solidFill>
                  <a:srgbClr val="EB4B77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ru-RU" sz="28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rPr>
              <a:t>Субсидии - модернизация</a:t>
            </a:r>
          </a:p>
        </p:txBody>
      </p:sp>
      <p:graphicFrame>
        <p:nvGraphicFramePr>
          <p:cNvPr id="7" name="Таблица 9">
            <a:extLst>
              <a:ext uri="{FF2B5EF4-FFF2-40B4-BE49-F238E27FC236}">
                <a16:creationId xmlns:a16="http://schemas.microsoft.com/office/drawing/2014/main" id="{EA23A925-09A5-47F0-8B5C-8531B713A89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0871178"/>
              </p:ext>
            </p:extLst>
          </p:nvPr>
        </p:nvGraphicFramePr>
        <p:xfrm>
          <a:off x="382587" y="1935269"/>
          <a:ext cx="11493534" cy="238926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56676">
                  <a:extLst>
                    <a:ext uri="{9D8B030D-6E8A-4147-A177-3AD203B41FA5}">
                      <a16:colId xmlns:a16="http://schemas.microsoft.com/office/drawing/2014/main" val="350423909"/>
                    </a:ext>
                  </a:extLst>
                </a:gridCol>
                <a:gridCol w="8636858">
                  <a:extLst>
                    <a:ext uri="{9D8B030D-6E8A-4147-A177-3AD203B41FA5}">
                      <a16:colId xmlns:a16="http://schemas.microsoft.com/office/drawing/2014/main" val="908998550"/>
                    </a:ext>
                  </a:extLst>
                </a:gridCol>
              </a:tblGrid>
              <a:tr h="445902">
                <a:tc>
                  <a:txBody>
                    <a:bodyPr/>
                    <a:lstStyle/>
                    <a:p>
                      <a:pPr marL="0" marR="0" lvl="0" indent="0" algn="just" defTabSz="207676" rtl="0" eaLnBrk="1" fontAlgn="auto" latinLnBrk="0" hangingPunct="1"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Кто может получить:</a:t>
                      </a:r>
                    </a:p>
                  </a:txBody>
                  <a:tcPr marL="162602" marR="162602" marT="81073" marB="81073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6350" cap="flat" cmpd="sng" algn="ctr">
                      <a:solidFill>
                        <a:schemeClr val="tx2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kern="1200" dirty="0">
                          <a:solidFill>
                            <a:srgbClr val="00863D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Производственные МСП</a:t>
                      </a:r>
                    </a:p>
                  </a:txBody>
                  <a:tcPr marL="162602" marR="162602" marT="81073" marB="81073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6350" cap="flat" cmpd="sng" algn="ctr">
                      <a:solidFill>
                        <a:schemeClr val="tx2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46709841"/>
                  </a:ext>
                </a:extLst>
              </a:tr>
              <a:tr h="1013413">
                <a:tc>
                  <a:txBody>
                    <a:bodyPr/>
                    <a:lstStyle/>
                    <a:p>
                      <a:pPr marL="0" marR="0" lvl="0" indent="0" algn="just" defTabSz="207676" rtl="0" eaLnBrk="1" fontAlgn="auto" latinLnBrk="0" hangingPunct="1"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Условия и механизм: </a:t>
                      </a:r>
                    </a:p>
                  </a:txBody>
                  <a:tcPr marL="162602" marR="162602" marT="81073" marB="81073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20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Компенсация </a:t>
                      </a:r>
                      <a:r>
                        <a:rPr lang="ru-RU" sz="2000" b="1" kern="1200" dirty="0">
                          <a:solidFill>
                            <a:srgbClr val="00863D"/>
                          </a:solidFill>
                          <a:latin typeface="+mn-lt"/>
                          <a:ea typeface="+mn-ea"/>
                          <a:cs typeface="+mn-cs"/>
                        </a:rPr>
                        <a:t>до 50% </a:t>
                      </a:r>
                      <a:r>
                        <a:rPr lang="ru-RU" sz="20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затрат на приобретение оборудования, </a:t>
                      </a:r>
                      <a:br>
                        <a:rPr lang="ru-RU" sz="20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ru-RU" sz="20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но не более </a:t>
                      </a:r>
                      <a:r>
                        <a:rPr lang="ru-RU" sz="2000" b="1" kern="1200" dirty="0">
                          <a:solidFill>
                            <a:srgbClr val="00863D"/>
                          </a:solidFill>
                          <a:latin typeface="+mn-lt"/>
                          <a:ea typeface="+mn-ea"/>
                          <a:cs typeface="+mn-cs"/>
                        </a:rPr>
                        <a:t>10 млн руб. </a:t>
                      </a:r>
                      <a:endParaRPr lang="ru-RU" sz="20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62602" marR="162602" marT="81073" marB="81073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72006580"/>
                  </a:ext>
                </a:extLst>
              </a:tr>
              <a:tr h="830999">
                <a:tc>
                  <a:txBody>
                    <a:bodyPr/>
                    <a:lstStyle/>
                    <a:p>
                      <a:pPr marL="0" marR="0" lvl="0" indent="0" algn="just" defTabSz="207676" rtl="0" eaLnBrk="1" fontAlgn="auto" latinLnBrk="0" hangingPunct="1"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Как и где оформить:</a:t>
                      </a:r>
                    </a:p>
                  </a:txBody>
                  <a:tcPr marL="162602" marR="162602" marT="81073" marB="81073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20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Заявку на получение субсидии необходимо подать через РПГУ 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20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hlinkClick r:id="rId8"/>
                        </a:rPr>
                        <a:t>https://uslugi.mosreg.ru/services/20796</a:t>
                      </a:r>
                      <a:r>
                        <a:rPr lang="ru-RU" sz="20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 marL="162602" marR="162602" marT="81073" marB="81073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68927609"/>
                  </a:ext>
                </a:extLst>
              </a:tr>
            </a:tbl>
          </a:graphicData>
        </a:graphic>
      </p:graphicFrame>
      <p:cxnSp>
        <p:nvCxnSpPr>
          <p:cNvPr id="10" name="Прямая соединительная линия 9"/>
          <p:cNvCxnSpPr>
            <a:cxnSpLocks/>
          </p:cNvCxnSpPr>
          <p:nvPr/>
        </p:nvCxnSpPr>
        <p:spPr>
          <a:xfrm>
            <a:off x="202587" y="1170269"/>
            <a:ext cx="11807094" cy="0"/>
          </a:xfrm>
          <a:prstGeom prst="line">
            <a:avLst/>
          </a:prstGeom>
          <a:ln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6630430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2000">
              <a:schemeClr val="bg1"/>
            </a:gs>
            <a:gs pos="6000">
              <a:schemeClr val="tx2">
                <a:lumMod val="60000"/>
                <a:lumOff val="40000"/>
                <a:alpha val="96000"/>
              </a:schemeClr>
            </a:gs>
          </a:gsLst>
          <a:lin ang="48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Объект 5" hidden="1">
            <a:extLst>
              <a:ext uri="{FF2B5EF4-FFF2-40B4-BE49-F238E27FC236}">
                <a16:creationId xmlns:a16="http://schemas.microsoft.com/office/drawing/2014/main" id="{A5136289-842E-B240-AA3D-DACE1730339B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2118" y="2112"/>
          <a:ext cx="2117" cy="211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6" name="Слайд think-cell" r:id="rId6" imgW="7761960" imgH="10047960" progId="">
                  <p:embed/>
                </p:oleObj>
              </mc:Choice>
              <mc:Fallback>
                <p:oleObj name="Слайд think-cell" r:id="rId6" imgW="7761960" imgH="10047960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18" y="2112"/>
                        <a:ext cx="2117" cy="2111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Прямоугольник 4" hidden="1">
            <a:extLst>
              <a:ext uri="{FF2B5EF4-FFF2-40B4-BE49-F238E27FC236}">
                <a16:creationId xmlns:a16="http://schemas.microsoft.com/office/drawing/2014/main" id="{2B19ADBF-DFAE-0447-8BA1-F1D451AA44AB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0" y="0"/>
            <a:ext cx="211722" cy="2111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numCol="1" spcCol="0" rtlCol="0" anchor="ctr" anchorCtr="0">
            <a:noAutofit/>
          </a:bodyPr>
          <a:lstStyle/>
          <a:p>
            <a:pPr algn="ctr"/>
            <a:endParaRPr lang="ru-RU" sz="2400" b="1" dirty="0">
              <a:solidFill>
                <a:srgbClr val="FFFFFF"/>
              </a:solidFill>
              <a:latin typeface="Segoe UI" panose="020B0502040204020203" pitchFamily="34" charset="0"/>
              <a:ea typeface="Segoe UI" panose="020B0502040204020203" pitchFamily="34" charset="0"/>
              <a:sym typeface="Segoe UI" panose="020B0502040204020203" pitchFamily="34" charset="0"/>
            </a:endParaRP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EA494453-3769-C541-9627-781BB9C85830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11623256" y="6340166"/>
            <a:ext cx="540915" cy="364196"/>
          </a:xfrm>
          <a:prstGeom prst="rect">
            <a:avLst/>
          </a:prstGeom>
        </p:spPr>
        <p:txBody>
          <a:bodyPr lIns="121826" tIns="60913" rIns="121826" bIns="60913"/>
          <a:lstStyle/>
          <a:p>
            <a:fld id="{50F14DE7-7E30-4447-9A53-6BC505903302}" type="slidenum">
              <a:rPr lang="ru-RU" smtClean="0"/>
              <a:pPr/>
              <a:t>12</a:t>
            </a:fld>
            <a:endParaRPr lang="ru-RU" dirty="0"/>
          </a:p>
        </p:txBody>
      </p:sp>
      <p:sp>
        <p:nvSpPr>
          <p:cNvPr id="13" name="Заголовок 2">
            <a:extLst>
              <a:ext uri="{FF2B5EF4-FFF2-40B4-BE49-F238E27FC236}">
                <a16:creationId xmlns:a16="http://schemas.microsoft.com/office/drawing/2014/main" id="{6CBA42D4-42D3-EF4D-A07D-0E96D1BC75B4}"/>
              </a:ext>
            </a:extLst>
          </p:cNvPr>
          <p:cNvSpPr txBox="1">
            <a:spLocks/>
          </p:cNvSpPr>
          <p:nvPr/>
        </p:nvSpPr>
        <p:spPr>
          <a:xfrm>
            <a:off x="1632376" y="392945"/>
            <a:ext cx="6638236" cy="523149"/>
          </a:xfrm>
          <a:prstGeom prst="rect">
            <a:avLst/>
          </a:prstGeom>
          <a:noFill/>
        </p:spPr>
        <p:txBody>
          <a:bodyPr wrap="square" lIns="0" tIns="45685" rIns="0" bIns="45685" anchor="t" anchorCtr="0">
            <a:spAutoFit/>
          </a:bodyPr>
          <a:lstStyle>
            <a:lvl1pPr algn="ctr" defTabSz="6858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ru-RU" sz="1800" b="1" i="0" kern="1200" cap="all" baseline="0" dirty="0">
                <a:solidFill>
                  <a:srgbClr val="EB4B77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ru-RU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rPr>
              <a:t>Субсидии </a:t>
            </a:r>
            <a:r>
              <a:rPr lang="ru-RU" sz="28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rPr>
              <a:t>- лизинг</a:t>
            </a:r>
          </a:p>
        </p:txBody>
      </p:sp>
      <p:graphicFrame>
        <p:nvGraphicFramePr>
          <p:cNvPr id="7" name="Таблица 9">
            <a:extLst>
              <a:ext uri="{FF2B5EF4-FFF2-40B4-BE49-F238E27FC236}">
                <a16:creationId xmlns:a16="http://schemas.microsoft.com/office/drawing/2014/main" id="{EA23A925-09A5-47F0-8B5C-8531B713A89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66959835"/>
              </p:ext>
            </p:extLst>
          </p:nvPr>
        </p:nvGraphicFramePr>
        <p:xfrm>
          <a:off x="472587" y="2115269"/>
          <a:ext cx="11493534" cy="2147598"/>
        </p:xfrm>
        <a:graphic>
          <a:graphicData uri="http://schemas.openxmlformats.org/drawingml/2006/table">
            <a:tbl>
              <a:tblPr>
                <a:effectLst/>
                <a:tableStyleId>{5C22544A-7EE6-4342-B048-85BDC9FD1C3A}</a:tableStyleId>
              </a:tblPr>
              <a:tblGrid>
                <a:gridCol w="2856676">
                  <a:extLst>
                    <a:ext uri="{9D8B030D-6E8A-4147-A177-3AD203B41FA5}">
                      <a16:colId xmlns:a16="http://schemas.microsoft.com/office/drawing/2014/main" val="350423909"/>
                    </a:ext>
                  </a:extLst>
                </a:gridCol>
                <a:gridCol w="8636858">
                  <a:extLst>
                    <a:ext uri="{9D8B030D-6E8A-4147-A177-3AD203B41FA5}">
                      <a16:colId xmlns:a16="http://schemas.microsoft.com/office/drawing/2014/main" val="908998550"/>
                    </a:ext>
                  </a:extLst>
                </a:gridCol>
              </a:tblGrid>
              <a:tr h="445902">
                <a:tc>
                  <a:txBody>
                    <a:bodyPr/>
                    <a:lstStyle/>
                    <a:p>
                      <a:pPr marL="0" marR="0" lvl="0" indent="0" algn="just" defTabSz="207676" rtl="0" eaLnBrk="1" fontAlgn="auto" latinLnBrk="0" hangingPunct="1"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Кто может получить:</a:t>
                      </a:r>
                    </a:p>
                  </a:txBody>
                  <a:tcPr marL="162602" marR="162602" marT="81073" marB="81073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6350" cap="flat" cmpd="sng" algn="ctr">
                      <a:solidFill>
                        <a:schemeClr val="tx2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kern="1200" dirty="0">
                          <a:solidFill>
                            <a:srgbClr val="00863D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Производственные МСП</a:t>
                      </a:r>
                    </a:p>
                  </a:txBody>
                  <a:tcPr marL="162602" marR="162602" marT="81073" marB="81073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6350" cap="flat" cmpd="sng" algn="ctr">
                      <a:solidFill>
                        <a:schemeClr val="tx2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46709841"/>
                  </a:ext>
                </a:extLst>
              </a:tr>
              <a:tr h="729657">
                <a:tc>
                  <a:txBody>
                    <a:bodyPr/>
                    <a:lstStyle/>
                    <a:p>
                      <a:pPr marL="0" marR="0" lvl="0" indent="0" algn="just" defTabSz="207676" rtl="0" eaLnBrk="1" fontAlgn="auto" latinLnBrk="0" hangingPunct="1"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Условия и механизм: </a:t>
                      </a:r>
                    </a:p>
                  </a:txBody>
                  <a:tcPr marL="162602" marR="162602" marT="81073" marB="81073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Компенсация </a:t>
                      </a:r>
                      <a:r>
                        <a:rPr lang="ru-RU" sz="2000" b="1" kern="1200" dirty="0">
                          <a:solidFill>
                            <a:srgbClr val="00863D"/>
                          </a:solidFill>
                          <a:latin typeface="+mn-lt"/>
                          <a:ea typeface="+mn-ea"/>
                          <a:cs typeface="+mn-cs"/>
                        </a:rPr>
                        <a:t>70%</a:t>
                      </a:r>
                      <a:r>
                        <a:rPr lang="ru-RU" sz="20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затрат от первого взноса на лизинг оборудования, 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но не более </a:t>
                      </a:r>
                      <a:r>
                        <a:rPr lang="ru-RU" sz="2000" b="1" kern="1200" dirty="0">
                          <a:solidFill>
                            <a:srgbClr val="00863D"/>
                          </a:solidFill>
                          <a:latin typeface="+mn-lt"/>
                          <a:ea typeface="+mn-ea"/>
                          <a:cs typeface="+mn-cs"/>
                        </a:rPr>
                        <a:t>5 млн руб. </a:t>
                      </a:r>
                    </a:p>
                  </a:txBody>
                  <a:tcPr marL="162602" marR="162602" marT="81073" marB="81073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72006580"/>
                  </a:ext>
                </a:extLst>
              </a:tr>
              <a:tr h="830999">
                <a:tc>
                  <a:txBody>
                    <a:bodyPr/>
                    <a:lstStyle/>
                    <a:p>
                      <a:pPr marL="0" marR="0" lvl="0" indent="0" algn="just" defTabSz="207676" rtl="0" eaLnBrk="1" fontAlgn="auto" latinLnBrk="0" hangingPunct="1"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Как и где оформить:</a:t>
                      </a:r>
                    </a:p>
                  </a:txBody>
                  <a:tcPr marL="162602" marR="162602" marT="81073" marB="81073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20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Заявку на получение субсидии необходимо подать через РПГУ 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20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hlinkClick r:id="rId8"/>
                        </a:rPr>
                        <a:t>https://uslugi.mosreg.ru/services/20796</a:t>
                      </a:r>
                      <a:r>
                        <a:rPr lang="ru-RU" sz="20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 marL="162602" marR="162602" marT="81073" marB="81073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68927609"/>
                  </a:ext>
                </a:extLst>
              </a:tr>
            </a:tbl>
          </a:graphicData>
        </a:graphic>
      </p:graphicFrame>
      <p:cxnSp>
        <p:nvCxnSpPr>
          <p:cNvPr id="9" name="Прямая соединительная линия 8"/>
          <p:cNvCxnSpPr>
            <a:cxnSpLocks/>
          </p:cNvCxnSpPr>
          <p:nvPr/>
        </p:nvCxnSpPr>
        <p:spPr>
          <a:xfrm>
            <a:off x="202587" y="1350269"/>
            <a:ext cx="11807094" cy="0"/>
          </a:xfrm>
          <a:prstGeom prst="line">
            <a:avLst/>
          </a:prstGeom>
          <a:ln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4468637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2000">
              <a:schemeClr val="bg1"/>
            </a:gs>
            <a:gs pos="6000">
              <a:schemeClr val="tx2">
                <a:lumMod val="60000"/>
                <a:lumOff val="40000"/>
                <a:alpha val="96000"/>
              </a:schemeClr>
            </a:gs>
          </a:gsLst>
          <a:lin ang="48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Объект 5" hidden="1">
            <a:extLst>
              <a:ext uri="{FF2B5EF4-FFF2-40B4-BE49-F238E27FC236}">
                <a16:creationId xmlns:a16="http://schemas.microsoft.com/office/drawing/2014/main" id="{A5136289-842E-B240-AA3D-DACE1730339B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2118" y="2112"/>
          <a:ext cx="2117" cy="211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0" name="Слайд think-cell" r:id="rId6" imgW="7761960" imgH="10047960" progId="">
                  <p:embed/>
                </p:oleObj>
              </mc:Choice>
              <mc:Fallback>
                <p:oleObj name="Слайд think-cell" r:id="rId6" imgW="7761960" imgH="10047960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18" y="2112"/>
                        <a:ext cx="2117" cy="2111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Прямоугольник 4" hidden="1">
            <a:extLst>
              <a:ext uri="{FF2B5EF4-FFF2-40B4-BE49-F238E27FC236}">
                <a16:creationId xmlns:a16="http://schemas.microsoft.com/office/drawing/2014/main" id="{2B19ADBF-DFAE-0447-8BA1-F1D451AA44AB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0" y="0"/>
            <a:ext cx="211722" cy="2111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numCol="1" spcCol="0" rtlCol="0" anchor="ctr" anchorCtr="0">
            <a:noAutofit/>
          </a:bodyPr>
          <a:lstStyle/>
          <a:p>
            <a:pPr algn="ctr"/>
            <a:endParaRPr lang="ru-RU" sz="2400" b="1" dirty="0">
              <a:solidFill>
                <a:srgbClr val="FFFFFF"/>
              </a:solidFill>
              <a:latin typeface="Segoe UI" panose="020B0502040204020203" pitchFamily="34" charset="0"/>
              <a:ea typeface="Segoe UI" panose="020B0502040204020203" pitchFamily="34" charset="0"/>
              <a:sym typeface="Segoe UI" panose="020B0502040204020203" pitchFamily="34" charset="0"/>
            </a:endParaRP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EA494453-3769-C541-9627-781BB9C85830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11623256" y="6340166"/>
            <a:ext cx="540915" cy="364196"/>
          </a:xfrm>
          <a:prstGeom prst="rect">
            <a:avLst/>
          </a:prstGeom>
        </p:spPr>
        <p:txBody>
          <a:bodyPr lIns="121826" tIns="60913" rIns="121826" bIns="60913"/>
          <a:lstStyle/>
          <a:p>
            <a:fld id="{50F14DE7-7E30-4447-9A53-6BC505903302}" type="slidenum">
              <a:rPr lang="ru-RU" smtClean="0"/>
              <a:pPr/>
              <a:t>13</a:t>
            </a:fld>
            <a:endParaRPr lang="ru-RU" dirty="0"/>
          </a:p>
        </p:txBody>
      </p:sp>
      <p:sp>
        <p:nvSpPr>
          <p:cNvPr id="13" name="Заголовок 2">
            <a:extLst>
              <a:ext uri="{FF2B5EF4-FFF2-40B4-BE49-F238E27FC236}">
                <a16:creationId xmlns:a16="http://schemas.microsoft.com/office/drawing/2014/main" id="{6CBA42D4-42D3-EF4D-A07D-0E96D1BC75B4}"/>
              </a:ext>
            </a:extLst>
          </p:cNvPr>
          <p:cNvSpPr txBox="1">
            <a:spLocks/>
          </p:cNvSpPr>
          <p:nvPr/>
        </p:nvSpPr>
        <p:spPr>
          <a:xfrm>
            <a:off x="1632376" y="131371"/>
            <a:ext cx="6638236" cy="954037"/>
          </a:xfrm>
          <a:prstGeom prst="rect">
            <a:avLst/>
          </a:prstGeom>
          <a:noFill/>
        </p:spPr>
        <p:txBody>
          <a:bodyPr wrap="square" lIns="0" tIns="45685" rIns="0" bIns="45685" anchor="t" anchorCtr="0">
            <a:spAutoFit/>
          </a:bodyPr>
          <a:lstStyle>
            <a:lvl1pPr algn="ctr" defTabSz="6858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ru-RU" sz="1800" b="1" i="0" kern="1200" cap="all" baseline="0" dirty="0">
                <a:solidFill>
                  <a:srgbClr val="EB4B77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ru-RU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rPr>
              <a:t>Субсидии </a:t>
            </a:r>
            <a:r>
              <a:rPr lang="ru-RU" sz="28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rPr>
              <a:t>социальным предпринимателям</a:t>
            </a:r>
          </a:p>
        </p:txBody>
      </p:sp>
      <p:graphicFrame>
        <p:nvGraphicFramePr>
          <p:cNvPr id="7" name="Таблица 9">
            <a:extLst>
              <a:ext uri="{FF2B5EF4-FFF2-40B4-BE49-F238E27FC236}">
                <a16:creationId xmlns:a16="http://schemas.microsoft.com/office/drawing/2014/main" id="{EA23A925-09A5-47F0-8B5C-8531B713A89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7059365"/>
              </p:ext>
            </p:extLst>
          </p:nvPr>
        </p:nvGraphicFramePr>
        <p:xfrm>
          <a:off x="359367" y="1980269"/>
          <a:ext cx="11493534" cy="275741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56676">
                  <a:extLst>
                    <a:ext uri="{9D8B030D-6E8A-4147-A177-3AD203B41FA5}">
                      <a16:colId xmlns:a16="http://schemas.microsoft.com/office/drawing/2014/main" val="350423909"/>
                    </a:ext>
                  </a:extLst>
                </a:gridCol>
                <a:gridCol w="8636858">
                  <a:extLst>
                    <a:ext uri="{9D8B030D-6E8A-4147-A177-3AD203B41FA5}">
                      <a16:colId xmlns:a16="http://schemas.microsoft.com/office/drawing/2014/main" val="908998550"/>
                    </a:ext>
                  </a:extLst>
                </a:gridCol>
              </a:tblGrid>
              <a:tr h="445902">
                <a:tc>
                  <a:txBody>
                    <a:bodyPr/>
                    <a:lstStyle/>
                    <a:p>
                      <a:pPr marL="0" marR="0" lvl="0" indent="0" algn="just" defTabSz="207676" rtl="0" eaLnBrk="1" fontAlgn="auto" latinLnBrk="0" hangingPunct="1"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Кто может получить:</a:t>
                      </a:r>
                    </a:p>
                  </a:txBody>
                  <a:tcPr marL="162602" marR="162602" marT="81073" marB="81073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6350" cap="flat" cmpd="sng" algn="ctr">
                      <a:solidFill>
                        <a:schemeClr val="tx2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kern="1200" dirty="0">
                          <a:solidFill>
                            <a:srgbClr val="00863D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МСП социальные предприниматели</a:t>
                      </a:r>
                    </a:p>
                  </a:txBody>
                  <a:tcPr marL="162602" marR="162602" marT="81073" marB="81073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6350" cap="flat" cmpd="sng" algn="ctr">
                      <a:solidFill>
                        <a:schemeClr val="tx2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46709841"/>
                  </a:ext>
                </a:extLst>
              </a:tr>
              <a:tr h="1398510">
                <a:tc>
                  <a:txBody>
                    <a:bodyPr/>
                    <a:lstStyle/>
                    <a:p>
                      <a:pPr marL="0" marR="0" lvl="0" indent="0" algn="just" defTabSz="207676" rtl="0" eaLnBrk="1" fontAlgn="auto" latinLnBrk="0" hangingPunct="1"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Условия и механизм: </a:t>
                      </a:r>
                    </a:p>
                  </a:txBody>
                  <a:tcPr marL="162602" marR="162602" marT="81073" marB="81073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Компенсация </a:t>
                      </a:r>
                      <a:r>
                        <a:rPr lang="ru-RU" sz="2000" b="1" kern="1200" dirty="0">
                          <a:solidFill>
                            <a:srgbClr val="00863D"/>
                          </a:solidFill>
                          <a:latin typeface="+mn-lt"/>
                          <a:ea typeface="+mn-ea"/>
                          <a:cs typeface="+mn-cs"/>
                        </a:rPr>
                        <a:t>до 85% </a:t>
                      </a:r>
                      <a:r>
                        <a:rPr lang="ru-RU" sz="20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затрат (аренда, ремонт, приобретение оборудования), </a:t>
                      </a:r>
                      <a:br>
                        <a:rPr lang="ru-RU" sz="20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ru-RU" sz="20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но не более </a:t>
                      </a:r>
                      <a:r>
                        <a:rPr lang="ru-RU" sz="2000" b="1" kern="1200" dirty="0">
                          <a:solidFill>
                            <a:srgbClr val="00863D"/>
                          </a:solidFill>
                          <a:latin typeface="+mn-lt"/>
                          <a:ea typeface="+mn-ea"/>
                          <a:cs typeface="+mn-cs"/>
                        </a:rPr>
                        <a:t>2 млн руб</a:t>
                      </a:r>
                      <a:r>
                        <a:rPr lang="ru-RU" sz="20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., ясли для детей до 3 лет - не более </a:t>
                      </a:r>
                      <a:r>
                        <a:rPr lang="ru-RU" sz="2000" b="1" kern="1200" dirty="0">
                          <a:solidFill>
                            <a:srgbClr val="00863D"/>
                          </a:solidFill>
                          <a:latin typeface="+mn-lt"/>
                          <a:ea typeface="+mn-ea"/>
                          <a:cs typeface="+mn-cs"/>
                        </a:rPr>
                        <a:t>3 млн руб</a:t>
                      </a:r>
                      <a:r>
                        <a:rPr lang="ru-RU" sz="20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Предприятие должно включиться в </a:t>
                      </a:r>
                      <a:r>
                        <a:rPr lang="ru-RU" sz="2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перечень </a:t>
                      </a:r>
                      <a:r>
                        <a:rPr lang="ru-RU" sz="20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соц. </a:t>
                      </a:r>
                      <a:r>
                        <a:rPr lang="ru-RU" sz="2000" b="1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предприятей</a:t>
                      </a:r>
                      <a:endParaRPr lang="ru-RU" sz="20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62602" marR="162602" marT="81073" marB="81073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72006580"/>
                  </a:ext>
                </a:extLst>
              </a:tr>
              <a:tr h="830999">
                <a:tc>
                  <a:txBody>
                    <a:bodyPr/>
                    <a:lstStyle/>
                    <a:p>
                      <a:pPr marL="0" marR="0" lvl="0" indent="0" algn="just" defTabSz="207676" rtl="0" eaLnBrk="1" fontAlgn="auto" latinLnBrk="0" hangingPunct="1"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Как и где оформить:</a:t>
                      </a:r>
                    </a:p>
                  </a:txBody>
                  <a:tcPr marL="162602" marR="162602" marT="81073" marB="81073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Заявку на получение субсидии необходимо подать через РПГУ 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hlinkClick r:id="rId8"/>
                        </a:rPr>
                        <a:t>https://uslugi.mosreg.ru/services/20796</a:t>
                      </a:r>
                      <a:r>
                        <a:rPr lang="ru-RU" sz="20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 marL="162602" marR="162602" marT="81073" marB="81073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68927609"/>
                  </a:ext>
                </a:extLst>
              </a:tr>
            </a:tbl>
          </a:graphicData>
        </a:graphic>
      </p:graphicFrame>
      <p:cxnSp>
        <p:nvCxnSpPr>
          <p:cNvPr id="10" name="Прямая соединительная линия 9"/>
          <p:cNvCxnSpPr>
            <a:cxnSpLocks/>
          </p:cNvCxnSpPr>
          <p:nvPr/>
        </p:nvCxnSpPr>
        <p:spPr>
          <a:xfrm>
            <a:off x="202587" y="1170269"/>
            <a:ext cx="11807094" cy="0"/>
          </a:xfrm>
          <a:prstGeom prst="line">
            <a:avLst/>
          </a:prstGeom>
          <a:ln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46993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2000">
              <a:schemeClr val="bg1"/>
            </a:gs>
            <a:gs pos="6000">
              <a:schemeClr val="tx2">
                <a:lumMod val="60000"/>
                <a:lumOff val="40000"/>
                <a:alpha val="96000"/>
              </a:schemeClr>
            </a:gs>
          </a:gsLst>
          <a:lin ang="48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Объект 5" hidden="1">
            <a:extLst>
              <a:ext uri="{FF2B5EF4-FFF2-40B4-BE49-F238E27FC236}">
                <a16:creationId xmlns:a16="http://schemas.microsoft.com/office/drawing/2014/main" id="{A5136289-842E-B240-AA3D-DACE1730339B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2121" y="2114"/>
          <a:ext cx="2117" cy="211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8" name="Слайд think-cell" r:id="rId6" imgW="7761960" imgH="10047960" progId="">
                  <p:embed/>
                </p:oleObj>
              </mc:Choice>
              <mc:Fallback>
                <p:oleObj name="Слайд think-cell" r:id="rId6" imgW="7761960" imgH="10047960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21" y="2114"/>
                        <a:ext cx="2117" cy="2111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Прямоугольник 4" hidden="1">
            <a:extLst>
              <a:ext uri="{FF2B5EF4-FFF2-40B4-BE49-F238E27FC236}">
                <a16:creationId xmlns:a16="http://schemas.microsoft.com/office/drawing/2014/main" id="{2B19ADBF-DFAE-0447-8BA1-F1D451AA44AB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0" y="1"/>
            <a:ext cx="211722" cy="2111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numCol="1" spcCol="0" rtlCol="0" anchor="ctr" anchorCtr="0">
            <a:noAutofit/>
          </a:bodyPr>
          <a:lstStyle/>
          <a:p>
            <a:pPr algn="ctr"/>
            <a:endParaRPr lang="ru-RU" b="1" dirty="0">
              <a:solidFill>
                <a:srgbClr val="FFFFFF"/>
              </a:solidFill>
              <a:latin typeface="Segoe UI" panose="020B0502040204020203" pitchFamily="34" charset="0"/>
              <a:ea typeface="Segoe UI" panose="020B0502040204020203" pitchFamily="34" charset="0"/>
              <a:sym typeface="Segoe UI" panose="020B0502040204020203" pitchFamily="34" charset="0"/>
            </a:endParaRP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EA494453-3769-C541-9627-781BB9C85830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11623256" y="6340166"/>
            <a:ext cx="540915" cy="364196"/>
          </a:xfrm>
          <a:prstGeom prst="rect">
            <a:avLst/>
          </a:prstGeom>
        </p:spPr>
        <p:txBody>
          <a:bodyPr lIns="121826" tIns="60913" rIns="121826" bIns="60913"/>
          <a:lstStyle/>
          <a:p>
            <a:fld id="{50F14DE7-7E30-4447-9A53-6BC505903302}" type="slidenum">
              <a:rPr lang="ru-RU" smtClean="0"/>
              <a:pPr/>
              <a:t>14</a:t>
            </a:fld>
            <a:endParaRPr lang="ru-RU" dirty="0"/>
          </a:p>
        </p:txBody>
      </p:sp>
      <p:sp>
        <p:nvSpPr>
          <p:cNvPr id="13" name="Заголовок 2">
            <a:extLst>
              <a:ext uri="{FF2B5EF4-FFF2-40B4-BE49-F238E27FC236}">
                <a16:creationId xmlns:a16="http://schemas.microsoft.com/office/drawing/2014/main" id="{6CBA42D4-42D3-EF4D-A07D-0E96D1BC75B4}"/>
              </a:ext>
            </a:extLst>
          </p:cNvPr>
          <p:cNvSpPr txBox="1">
            <a:spLocks/>
          </p:cNvSpPr>
          <p:nvPr/>
        </p:nvSpPr>
        <p:spPr>
          <a:xfrm>
            <a:off x="1632375" y="131372"/>
            <a:ext cx="8965211" cy="1246424"/>
          </a:xfrm>
          <a:prstGeom prst="rect">
            <a:avLst/>
          </a:prstGeom>
          <a:noFill/>
        </p:spPr>
        <p:txBody>
          <a:bodyPr wrap="square" lIns="0" tIns="45685" rIns="0" bIns="45685" anchor="t" anchorCtr="0">
            <a:spAutoFit/>
          </a:bodyPr>
          <a:lstStyle>
            <a:lvl1pPr algn="ctr" defTabSz="6858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ru-RU" sz="1800" b="1" i="0" kern="1200" cap="all" baseline="0" dirty="0">
                <a:solidFill>
                  <a:srgbClr val="EB4B77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ru-RU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rPr>
              <a:t>Субсидии - ВОЗМЕЩЕНИЕ ЗАТРАТ НА СОЗДАНИЕ ИНЖЕНЕРНОЙ ИНФРАСТРУКТУРЫ</a:t>
            </a:r>
          </a:p>
          <a:p>
            <a:endParaRPr sz="1900" dirty="0">
              <a:solidFill>
                <a:srgbClr val="7030A0"/>
              </a:solidFill>
            </a:endParaRPr>
          </a:p>
        </p:txBody>
      </p:sp>
      <p:graphicFrame>
        <p:nvGraphicFramePr>
          <p:cNvPr id="7" name="Таблица 9">
            <a:extLst>
              <a:ext uri="{FF2B5EF4-FFF2-40B4-BE49-F238E27FC236}">
                <a16:creationId xmlns:a16="http://schemas.microsoft.com/office/drawing/2014/main" id="{EA23A925-09A5-47F0-8B5C-8531B713A89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77042584"/>
              </p:ext>
            </p:extLst>
          </p:nvPr>
        </p:nvGraphicFramePr>
        <p:xfrm>
          <a:off x="361617" y="2205269"/>
          <a:ext cx="11648064" cy="358015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32838">
                  <a:extLst>
                    <a:ext uri="{9D8B030D-6E8A-4147-A177-3AD203B41FA5}">
                      <a16:colId xmlns:a16="http://schemas.microsoft.com/office/drawing/2014/main" val="350423909"/>
                    </a:ext>
                  </a:extLst>
                </a:gridCol>
                <a:gridCol w="8815226">
                  <a:extLst>
                    <a:ext uri="{9D8B030D-6E8A-4147-A177-3AD203B41FA5}">
                      <a16:colId xmlns:a16="http://schemas.microsoft.com/office/drawing/2014/main" val="908998550"/>
                    </a:ext>
                  </a:extLst>
                </a:gridCol>
              </a:tblGrid>
              <a:tr h="830999">
                <a:tc>
                  <a:txBody>
                    <a:bodyPr/>
                    <a:lstStyle/>
                    <a:p>
                      <a:pPr marL="0" marR="0" lvl="0" indent="0" algn="just" defTabSz="207676" rtl="0" eaLnBrk="1" fontAlgn="auto" latinLnBrk="0" hangingPunct="1"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Кто может получить:</a:t>
                      </a:r>
                    </a:p>
                  </a:txBody>
                  <a:tcPr marL="162602" marR="162602" marT="81073" marB="81073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6350" cap="flat" cmpd="sng" algn="ctr">
                      <a:solidFill>
                        <a:schemeClr val="tx2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kern="1200" dirty="0">
                          <a:solidFill>
                            <a:srgbClr val="00863D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Промышленные предприятия 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kern="1200" dirty="0">
                          <a:solidFill>
                            <a:srgbClr val="00863D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(ОКВЭД Обрабатывающие и пищевые производства, раздел С)</a:t>
                      </a:r>
                    </a:p>
                  </a:txBody>
                  <a:tcPr marL="162602" marR="162602" marT="81073" marB="81073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6350" cap="flat" cmpd="sng" algn="ctr">
                      <a:solidFill>
                        <a:schemeClr val="tx2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46709841"/>
                  </a:ext>
                </a:extLst>
              </a:tr>
              <a:tr h="1499851">
                <a:tc>
                  <a:txBody>
                    <a:bodyPr/>
                    <a:lstStyle/>
                    <a:p>
                      <a:pPr marL="0" marR="0" lvl="0" indent="0" algn="just" defTabSz="207676" rtl="0" eaLnBrk="1" fontAlgn="auto" latinLnBrk="0" hangingPunct="1"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Условия и механизм: </a:t>
                      </a:r>
                    </a:p>
                  </a:txBody>
                  <a:tcPr marL="162602" marR="162602" marT="81073" marB="81073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20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Возмещение (не более </a:t>
                      </a:r>
                      <a:r>
                        <a:rPr lang="ru-RU" sz="2000" b="1" kern="1200" dirty="0">
                          <a:solidFill>
                            <a:srgbClr val="00863D"/>
                          </a:solidFill>
                          <a:latin typeface="+mn-lt"/>
                          <a:ea typeface="+mn-ea"/>
                          <a:cs typeface="+mn-cs"/>
                        </a:rPr>
                        <a:t>20% </a:t>
                      </a:r>
                      <a:r>
                        <a:rPr lang="ru-RU" sz="20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от стоимости проекта):</a:t>
                      </a:r>
                    </a:p>
                    <a:p>
                      <a:pPr marL="0" inden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20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до </a:t>
                      </a:r>
                      <a:r>
                        <a:rPr lang="ru-RU" sz="2000" b="1" kern="1200" dirty="0">
                          <a:solidFill>
                            <a:srgbClr val="00863D"/>
                          </a:solidFill>
                          <a:latin typeface="+mn-lt"/>
                          <a:ea typeface="+mn-ea"/>
                          <a:cs typeface="+mn-cs"/>
                        </a:rPr>
                        <a:t>80 млн руб. </a:t>
                      </a:r>
                      <a:r>
                        <a:rPr lang="ru-RU" sz="20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(инвестиции от 100 млн до 1 млрд руб. и не менее 30 ВПРМ) </a:t>
                      </a:r>
                    </a:p>
                    <a:p>
                      <a:pPr marL="0" inden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20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до </a:t>
                      </a:r>
                      <a:r>
                        <a:rPr lang="ru-RU" sz="2000" b="1" kern="1200" dirty="0">
                          <a:solidFill>
                            <a:srgbClr val="00863D"/>
                          </a:solidFill>
                          <a:latin typeface="+mn-lt"/>
                          <a:ea typeface="+mn-ea"/>
                          <a:cs typeface="+mn-cs"/>
                        </a:rPr>
                        <a:t>100 млн руб. </a:t>
                      </a:r>
                      <a:r>
                        <a:rPr lang="ru-RU" sz="20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(инвестиции от 1 млрд до 5 млрд руб. и не менее 50 ВПРМ) до </a:t>
                      </a:r>
                      <a:r>
                        <a:rPr lang="ru-RU" sz="2000" b="1" kern="1200" dirty="0">
                          <a:solidFill>
                            <a:srgbClr val="00863D"/>
                          </a:solidFill>
                          <a:latin typeface="+mn-lt"/>
                          <a:ea typeface="+mn-ea"/>
                          <a:cs typeface="+mn-cs"/>
                        </a:rPr>
                        <a:t>200 млн руб. </a:t>
                      </a:r>
                      <a:r>
                        <a:rPr lang="ru-RU" sz="20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(инвестиции от 5 млрд руб. и не менее 100 ВПРМ)</a:t>
                      </a:r>
                    </a:p>
                  </a:txBody>
                  <a:tcPr marL="162602" marR="162602" marT="81073" marB="81073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72006580"/>
                  </a:ext>
                </a:extLst>
              </a:tr>
              <a:tr h="1013413">
                <a:tc>
                  <a:txBody>
                    <a:bodyPr/>
                    <a:lstStyle/>
                    <a:p>
                      <a:pPr marL="0" marR="0" lvl="0" indent="0" algn="just" defTabSz="207676" rtl="0" eaLnBrk="1" fontAlgn="auto" latinLnBrk="0" hangingPunct="1"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Как и где оформить:</a:t>
                      </a:r>
                    </a:p>
                  </a:txBody>
                  <a:tcPr marL="162602" marR="162602" marT="81073" marB="81073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0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Подача заявки в соответствии с датами в извещении на сайте </a:t>
                      </a:r>
                      <a:r>
                        <a:rPr lang="ru-RU" sz="20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hlinkClick r:id="rId8"/>
                        </a:rPr>
                        <a:t>https://mii.mosreg.ru/</a:t>
                      </a:r>
                      <a:r>
                        <a:rPr lang="ru-RU" sz="20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(предварительно необходимо подтверждение затрат в ГАУ МО «</a:t>
                      </a:r>
                      <a:r>
                        <a:rPr lang="ru-RU" sz="2000" b="1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Мособлгосэкспертиза</a:t>
                      </a:r>
                      <a:r>
                        <a:rPr lang="ru-RU" sz="20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»)</a:t>
                      </a:r>
                    </a:p>
                  </a:txBody>
                  <a:tcPr marL="162602" marR="162602" marT="81073" marB="81073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68927609"/>
                  </a:ext>
                </a:extLst>
              </a:tr>
            </a:tbl>
          </a:graphicData>
        </a:graphic>
      </p:graphicFrame>
      <p:cxnSp>
        <p:nvCxnSpPr>
          <p:cNvPr id="9" name="Прямая соединительная линия 8"/>
          <p:cNvCxnSpPr>
            <a:cxnSpLocks/>
          </p:cNvCxnSpPr>
          <p:nvPr/>
        </p:nvCxnSpPr>
        <p:spPr>
          <a:xfrm>
            <a:off x="202587" y="1215269"/>
            <a:ext cx="11807094" cy="0"/>
          </a:xfrm>
          <a:prstGeom prst="line">
            <a:avLst/>
          </a:prstGeom>
          <a:ln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69586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2"/>
          <p:cNvSpPr>
            <a:spLocks noGrp="1"/>
          </p:cNvSpPr>
          <p:nvPr>
            <p:ph type="sldNum" sz="quarter" idx="7"/>
          </p:nvPr>
        </p:nvSpPr>
        <p:spPr>
          <a:xfrm>
            <a:off x="8780527" y="6361701"/>
            <a:ext cx="2804890" cy="153888"/>
          </a:xfrm>
        </p:spPr>
        <p:txBody>
          <a:bodyPr/>
          <a:lstStyle/>
          <a:p>
            <a:fld id="{B6F15528-21DE-4FAA-801E-634DDDAF4B2B}" type="slidenum">
              <a:rPr lang="ru-RU" sz="1000" smtClean="0"/>
              <a:t>2</a:t>
            </a:fld>
            <a:endParaRPr lang="ru-RU" sz="1000"/>
          </a:p>
        </p:txBody>
      </p:sp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587" y="855269"/>
            <a:ext cx="11893550" cy="122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object 2">
            <a:extLst>
              <a:ext uri="{FF2B5EF4-FFF2-40B4-BE49-F238E27FC236}">
                <a16:creationId xmlns:a16="http://schemas.microsoft.com/office/drawing/2014/main" id="{56AE8512-FB76-4A9A-8553-DD7D897D89B0}"/>
              </a:ext>
            </a:extLst>
          </p:cNvPr>
          <p:cNvSpPr txBox="1">
            <a:spLocks/>
          </p:cNvSpPr>
          <p:nvPr/>
        </p:nvSpPr>
        <p:spPr>
          <a:xfrm>
            <a:off x="502126" y="180269"/>
            <a:ext cx="10836759" cy="612795"/>
          </a:xfrm>
          <a:prstGeom prst="rect">
            <a:avLst/>
          </a:prstGeom>
        </p:spPr>
        <p:txBody>
          <a:bodyPr vert="horz" wrap="square" lIns="0" tIns="180149" rIns="0" bIns="0" rtlCol="0">
            <a:spAutoFit/>
          </a:bodyPr>
          <a:lstStyle>
            <a:lvl1pPr>
              <a:defRPr sz="3569" b="1" i="0">
                <a:solidFill>
                  <a:srgbClr val="EA4B77"/>
                </a:solidFill>
                <a:latin typeface="Segoe UI"/>
                <a:ea typeface="+mj-ea"/>
                <a:cs typeface="Segoe UI"/>
              </a:defRPr>
            </a:lvl1pPr>
          </a:lstStyle>
          <a:p>
            <a:pPr marL="7683" algn="ctr" defTabSz="914400">
              <a:spcBef>
                <a:spcPts val="1418"/>
              </a:spcBef>
            </a:pPr>
            <a:r>
              <a:rPr lang="ru-RU" sz="2800" kern="1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rPr>
              <a:t>Итоги 2020 года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502126" y="1260269"/>
            <a:ext cx="11208632" cy="51152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lvl="0" indent="-514350">
              <a:lnSpc>
                <a:spcPct val="120000"/>
              </a:lnSpc>
              <a:spcBef>
                <a:spcPct val="0"/>
              </a:spcBef>
              <a:buFont typeface="+mj-lt"/>
              <a:buAutoNum type="arabicPeriod"/>
            </a:pPr>
            <a:r>
              <a:rPr lang="en-US" sz="2800" b="1" dirty="0"/>
              <a:t>II </a:t>
            </a:r>
            <a:r>
              <a:rPr lang="ru-RU" sz="2800" b="1" dirty="0"/>
              <a:t>место по количеству МСП в РФ</a:t>
            </a:r>
          </a:p>
          <a:p>
            <a:pPr lvl="0">
              <a:lnSpc>
                <a:spcPct val="120000"/>
              </a:lnSpc>
              <a:spcBef>
                <a:spcPct val="0"/>
              </a:spcBef>
            </a:pPr>
            <a:r>
              <a:rPr lang="ru-RU" sz="2400" b="1" dirty="0"/>
              <a:t>	    Сохранение количества субъектов МСП</a:t>
            </a:r>
          </a:p>
          <a:p>
            <a:pPr lvl="0">
              <a:lnSpc>
                <a:spcPct val="120000"/>
              </a:lnSpc>
              <a:spcBef>
                <a:spcPct val="0"/>
              </a:spcBef>
            </a:pPr>
            <a:r>
              <a:rPr lang="ru-RU" sz="2400" b="1" dirty="0">
                <a:solidFill>
                  <a:schemeClr val="bg1"/>
                </a:solidFill>
              </a:rPr>
              <a:t>	    </a:t>
            </a:r>
            <a:r>
              <a:rPr lang="ru-RU" sz="28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354 тыс. </a:t>
            </a:r>
            <a:r>
              <a:rPr lang="ru-RU" sz="2000" b="1" i="1" dirty="0">
                <a:solidFill>
                  <a:srgbClr val="C00000"/>
                </a:solidFill>
                <a:cs typeface="Times New Roman" panose="02020603050405020304" pitchFamily="18" charset="0"/>
              </a:rPr>
              <a:t>(РФ падение </a:t>
            </a:r>
            <a:r>
              <a:rPr lang="ru-RU" sz="2000" b="1" i="1" dirty="0" smtClean="0">
                <a:solidFill>
                  <a:srgbClr val="C00000"/>
                </a:solidFill>
                <a:cs typeface="Times New Roman" panose="02020603050405020304" pitchFamily="18" charset="0"/>
              </a:rPr>
              <a:t>- 3,9</a:t>
            </a:r>
            <a:r>
              <a:rPr lang="ru-RU" sz="2000" b="1" i="1" dirty="0">
                <a:solidFill>
                  <a:srgbClr val="C00000"/>
                </a:solidFill>
                <a:cs typeface="Times New Roman" panose="02020603050405020304" pitchFamily="18" charset="0"/>
              </a:rPr>
              <a:t>%; Москва – 2,6%)</a:t>
            </a:r>
            <a:r>
              <a:rPr lang="ru-RU" sz="2400" b="1" dirty="0">
                <a:solidFill>
                  <a:schemeClr val="bg1"/>
                </a:solidFill>
              </a:rPr>
              <a:t> </a:t>
            </a:r>
          </a:p>
          <a:p>
            <a:pPr lvl="0">
              <a:lnSpc>
                <a:spcPct val="120000"/>
              </a:lnSpc>
              <a:spcBef>
                <a:spcPct val="0"/>
              </a:spcBef>
            </a:pPr>
            <a:r>
              <a:rPr lang="ru-RU" sz="2400" b="1" dirty="0"/>
              <a:t>2.    </a:t>
            </a:r>
            <a:r>
              <a:rPr lang="ru-RU" sz="2800" b="1" dirty="0"/>
              <a:t>I</a:t>
            </a:r>
            <a:r>
              <a:rPr lang="en-US" sz="2800" b="1" dirty="0"/>
              <a:t>I</a:t>
            </a:r>
            <a:r>
              <a:rPr lang="ru-RU" sz="2800" b="1" dirty="0"/>
              <a:t>I место по численности занятых в МСП в РФ</a:t>
            </a:r>
          </a:p>
          <a:p>
            <a:pPr lvl="0">
              <a:lnSpc>
                <a:spcPct val="120000"/>
              </a:lnSpc>
              <a:spcBef>
                <a:spcPct val="0"/>
              </a:spcBef>
            </a:pPr>
            <a:r>
              <a:rPr lang="ru-RU" sz="2400" b="1" dirty="0"/>
              <a:t>       Численность занятых в МСП </a:t>
            </a:r>
          </a:p>
          <a:p>
            <a:pPr lvl="0">
              <a:lnSpc>
                <a:spcPct val="120000"/>
              </a:lnSpc>
              <a:spcBef>
                <a:spcPct val="0"/>
              </a:spcBef>
            </a:pPr>
            <a:r>
              <a:rPr lang="ru-RU" sz="2400" b="1" dirty="0">
                <a:solidFill>
                  <a:schemeClr val="bg1"/>
                </a:solidFill>
              </a:rPr>
              <a:t>        </a:t>
            </a:r>
            <a:r>
              <a:rPr lang="ru-RU" sz="28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1 244 тыс. чел. </a:t>
            </a:r>
            <a:r>
              <a:rPr lang="ru-RU" sz="2800" b="1" dirty="0">
                <a:solidFill>
                  <a:srgbClr val="00B050"/>
                </a:solidFill>
              </a:rPr>
              <a:t>- рост +10% </a:t>
            </a:r>
            <a:r>
              <a:rPr lang="ru-RU" sz="2000" b="1" i="1" dirty="0">
                <a:solidFill>
                  <a:srgbClr val="C00000"/>
                </a:solidFill>
                <a:cs typeface="Times New Roman" panose="02020603050405020304" pitchFamily="18" charset="0"/>
              </a:rPr>
              <a:t>(РФ рост </a:t>
            </a:r>
            <a:r>
              <a:rPr lang="ru-RU" sz="2000" b="1" i="1" dirty="0" smtClean="0">
                <a:solidFill>
                  <a:srgbClr val="C00000"/>
                </a:solidFill>
                <a:cs typeface="Times New Roman" panose="02020603050405020304" pitchFamily="18" charset="0"/>
              </a:rPr>
              <a:t>+6%)</a:t>
            </a:r>
            <a:endParaRPr lang="ru-RU" sz="2000" b="1" i="1" dirty="0">
              <a:solidFill>
                <a:srgbClr val="C00000"/>
              </a:solidFill>
              <a:cs typeface="Times New Roman" panose="02020603050405020304" pitchFamily="18" charset="0"/>
            </a:endParaRPr>
          </a:p>
          <a:p>
            <a:pPr marL="514350" lvl="0" indent="-514350">
              <a:lnSpc>
                <a:spcPct val="120000"/>
              </a:lnSpc>
              <a:spcBef>
                <a:spcPct val="0"/>
              </a:spcBef>
              <a:buAutoNum type="arabicPeriod" startAt="3"/>
            </a:pPr>
            <a:r>
              <a:rPr lang="ru-RU" sz="2800" b="1" dirty="0"/>
              <a:t>II место по количеству </a:t>
            </a:r>
            <a:r>
              <a:rPr lang="ru-RU" sz="2800" b="1" dirty="0" err="1"/>
              <a:t>самозанятых</a:t>
            </a:r>
            <a:r>
              <a:rPr lang="ru-RU" sz="2800" b="1" dirty="0"/>
              <a:t>  в РФ</a:t>
            </a:r>
          </a:p>
          <a:p>
            <a:pPr lvl="0">
              <a:lnSpc>
                <a:spcPct val="120000"/>
              </a:lnSpc>
              <a:spcBef>
                <a:spcPct val="0"/>
              </a:spcBef>
            </a:pPr>
            <a:r>
              <a:rPr lang="ru-RU" sz="28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	168 тыс. чел. </a:t>
            </a:r>
            <a:r>
              <a:rPr lang="ru-RU" sz="2800" b="1" dirty="0">
                <a:solidFill>
                  <a:srgbClr val="00B050"/>
                </a:solidFill>
              </a:rPr>
              <a:t>- рост +130% </a:t>
            </a:r>
            <a:r>
              <a:rPr lang="ru-RU" sz="2000" b="1" i="1" dirty="0">
                <a:solidFill>
                  <a:srgbClr val="C00000"/>
                </a:solidFill>
                <a:cs typeface="Times New Roman" panose="02020603050405020304" pitchFamily="18" charset="0"/>
              </a:rPr>
              <a:t>(Калуга рост +110%, Татарстан + 65%) </a:t>
            </a:r>
          </a:p>
          <a:p>
            <a:pPr lvl="0">
              <a:lnSpc>
                <a:spcPct val="120000"/>
              </a:lnSpc>
              <a:spcBef>
                <a:spcPct val="0"/>
              </a:spcBef>
            </a:pPr>
            <a:r>
              <a:rPr lang="ru-RU" sz="2800" b="1" dirty="0"/>
              <a:t>4. </a:t>
            </a:r>
            <a:r>
              <a:rPr lang="ru-RU" sz="2000" b="1" i="1" dirty="0">
                <a:solidFill>
                  <a:srgbClr val="C00000"/>
                </a:solidFill>
                <a:cs typeface="Times New Roman" panose="02020603050405020304" pitchFamily="18" charset="0"/>
              </a:rPr>
              <a:t>	</a:t>
            </a:r>
            <a:r>
              <a:rPr lang="ru-RU" sz="2400" b="1" dirty="0"/>
              <a:t>Малый бизнес МО</a:t>
            </a:r>
          </a:p>
          <a:p>
            <a:pPr>
              <a:lnSpc>
                <a:spcPct val="120000"/>
              </a:lnSpc>
              <a:spcBef>
                <a:spcPct val="0"/>
              </a:spcBef>
            </a:pPr>
            <a:r>
              <a:rPr lang="ru-RU" sz="2400" b="1" dirty="0">
                <a:solidFill>
                  <a:schemeClr val="bg1"/>
                </a:solidFill>
              </a:rPr>
              <a:t>       </a:t>
            </a:r>
            <a:r>
              <a:rPr lang="ru-RU" sz="28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30</a:t>
            </a:r>
            <a:r>
              <a:rPr lang="ru-RU" sz="2800" b="1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%</a:t>
            </a:r>
            <a:r>
              <a:rPr lang="ru-RU" sz="2400" b="1">
                <a:solidFill>
                  <a:schemeClr val="bg1"/>
                </a:solidFill>
              </a:rPr>
              <a:t> </a:t>
            </a:r>
            <a:r>
              <a:rPr lang="ru-RU" sz="2400" b="1" smtClean="0"/>
              <a:t>экономики МО</a:t>
            </a:r>
            <a:endParaRPr lang="ru-RU" sz="2400" b="1" dirty="0"/>
          </a:p>
        </p:txBody>
      </p:sp>
    </p:spTree>
    <p:extLst>
      <p:ext uri="{BB962C8B-B14F-4D97-AF65-F5344CB8AC3E}">
        <p14:creationId xmlns:p14="http://schemas.microsoft.com/office/powerpoint/2010/main" val="3482681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5000">
              <a:schemeClr val="bg1"/>
            </a:gs>
            <a:gs pos="7000">
              <a:schemeClr val="tx2">
                <a:lumMod val="60000"/>
                <a:lumOff val="40000"/>
                <a:alpha val="96000"/>
              </a:schemeClr>
            </a:gs>
          </a:gsLst>
          <a:lin ang="48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2">
            <a:extLst>
              <a:ext uri="{FF2B5EF4-FFF2-40B4-BE49-F238E27FC236}">
                <a16:creationId xmlns:a16="http://schemas.microsoft.com/office/drawing/2014/main" id="{56AE8512-FB76-4A9A-8553-DD7D897D89B0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562587" y="1800269"/>
            <a:ext cx="11115000" cy="3936782"/>
          </a:xfrm>
          <a:prstGeom prst="rect">
            <a:avLst/>
          </a:prstGeom>
        </p:spPr>
        <p:txBody>
          <a:bodyPr vert="horz" wrap="square" lIns="0" tIns="180149" rIns="0" bIns="0" rtlCol="0">
            <a:spAutoFit/>
          </a:bodyPr>
          <a:lstStyle/>
          <a:p>
            <a:pPr marL="7683" algn="l">
              <a:spcBef>
                <a:spcPts val="1418"/>
              </a:spcBef>
            </a:pPr>
            <a:r>
              <a:rPr lang="ru-RU" sz="2800" kern="1200" dirty="0">
                <a:solidFill>
                  <a:srgbClr val="00863D"/>
                </a:solidFill>
                <a:latin typeface="+mn-lt"/>
                <a:ea typeface="+mn-ea"/>
                <a:cs typeface="+mn-cs"/>
              </a:rPr>
              <a:t>1.</a:t>
            </a:r>
            <a:r>
              <a:rPr lang="ru-RU" sz="2800" kern="1200" dirty="0">
                <a:solidFill>
                  <a:srgbClr val="00863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rPr>
              <a:t> </a:t>
            </a:r>
            <a:r>
              <a:rPr lang="ru-RU" sz="2800" kern="1200" dirty="0">
                <a:solidFill>
                  <a:srgbClr val="00863D"/>
                </a:solidFill>
                <a:latin typeface="+mn-lt"/>
                <a:ea typeface="+mn-ea"/>
                <a:cs typeface="+mn-cs"/>
              </a:rPr>
              <a:t>Субсидирование % ставки по кредитам</a:t>
            </a:r>
            <a:r>
              <a:rPr lang="ru-RU" sz="3600" kern="1200" dirty="0">
                <a:solidFill>
                  <a:srgbClr val="00863D"/>
                </a:solidFill>
                <a:latin typeface="+mn-lt"/>
                <a:ea typeface="+mn-ea"/>
                <a:cs typeface="+mn-cs"/>
              </a:rPr>
              <a:t/>
            </a:r>
            <a:br>
              <a:rPr lang="ru-RU" sz="3600" kern="1200" dirty="0">
                <a:solidFill>
                  <a:srgbClr val="00863D"/>
                </a:solidFill>
                <a:latin typeface="+mn-lt"/>
                <a:ea typeface="+mn-ea"/>
                <a:cs typeface="+mn-cs"/>
              </a:rPr>
            </a:br>
            <a:r>
              <a:rPr lang="ru-RU" sz="36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	</a:t>
            </a:r>
            <a:r>
              <a:rPr lang="ru-RU" sz="20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Субсидии </a:t>
            </a:r>
            <a:r>
              <a:rPr lang="ru-RU" sz="20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кредитным организациям, предоставляющим кредиты </a:t>
            </a:r>
            <a:br>
              <a:rPr lang="ru-RU" sz="20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ru-RU" sz="20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	по льготной процентной ставке субъектам МСП МО</a:t>
            </a:r>
            <a:r>
              <a:rPr lang="ru-RU" sz="24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/>
            </a:r>
            <a:br>
              <a:rPr lang="ru-RU" sz="24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ru-RU" sz="36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/>
            </a:r>
            <a:br>
              <a:rPr lang="ru-RU" sz="36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ru-RU" sz="2800" kern="1200" dirty="0">
                <a:solidFill>
                  <a:srgbClr val="00863D"/>
                </a:solidFill>
                <a:latin typeface="+mn-lt"/>
                <a:ea typeface="+mn-ea"/>
                <a:cs typeface="+mn-cs"/>
              </a:rPr>
              <a:t>2.  Субсидия для выхода на </a:t>
            </a:r>
            <a:r>
              <a:rPr lang="ru-RU" sz="2800" kern="1200" dirty="0" err="1">
                <a:solidFill>
                  <a:srgbClr val="00863D"/>
                </a:solidFill>
                <a:latin typeface="+mn-lt"/>
                <a:ea typeface="+mn-ea"/>
                <a:cs typeface="+mn-cs"/>
              </a:rPr>
              <a:t>маркетплейсы</a:t>
            </a:r>
            <a:r>
              <a:rPr lang="ru-RU" sz="2800" kern="1200" dirty="0">
                <a:solidFill>
                  <a:srgbClr val="00863D"/>
                </a:solidFill>
                <a:latin typeface="+mn-lt"/>
                <a:ea typeface="+mn-ea"/>
                <a:cs typeface="+mn-cs"/>
              </a:rPr>
              <a:t/>
            </a:r>
            <a:br>
              <a:rPr lang="ru-RU" sz="2800" kern="1200" dirty="0">
                <a:solidFill>
                  <a:srgbClr val="00863D"/>
                </a:solidFill>
                <a:latin typeface="+mn-lt"/>
                <a:ea typeface="+mn-ea"/>
                <a:cs typeface="+mn-cs"/>
              </a:rPr>
            </a:br>
            <a:r>
              <a:rPr lang="ru-RU" sz="28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	</a:t>
            </a:r>
            <a:r>
              <a:rPr lang="ru-RU" sz="20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Субсидии </a:t>
            </a:r>
            <a:r>
              <a:rPr lang="ru-RU" sz="20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субъектам МСП МО на продвижение товаров, </a:t>
            </a:r>
            <a:br>
              <a:rPr lang="ru-RU" sz="20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ru-RU" sz="20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	работ и услуг на </a:t>
            </a:r>
            <a:r>
              <a:rPr lang="ru-RU" sz="20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маркетплейсах</a:t>
            </a:r>
            <a:r>
              <a:rPr lang="ru-RU" sz="20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/>
            </a:r>
            <a:br>
              <a:rPr lang="ru-RU" sz="20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ru-RU" sz="20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/>
            </a:r>
            <a:br>
              <a:rPr lang="ru-RU" sz="20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ru-RU" sz="2800" kern="1200" dirty="0">
                <a:solidFill>
                  <a:srgbClr val="00863D"/>
                </a:solidFill>
                <a:latin typeface="+mn-lt"/>
                <a:ea typeface="+mn-ea"/>
                <a:cs typeface="+mn-cs"/>
              </a:rPr>
              <a:t>3.  Грант социальным предприятиям</a:t>
            </a: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7"/>
          </p:nvPr>
        </p:nvSpPr>
        <p:spPr>
          <a:xfrm>
            <a:off x="8780527" y="6361701"/>
            <a:ext cx="2804890" cy="153888"/>
          </a:xfrm>
        </p:spPr>
        <p:txBody>
          <a:bodyPr/>
          <a:lstStyle/>
          <a:p>
            <a:fld id="{B6F15528-21DE-4FAA-801E-634DDDAF4B2B}" type="slidenum">
              <a:rPr lang="ru-RU" sz="1000" smtClean="0"/>
              <a:t>3</a:t>
            </a:fld>
            <a:endParaRPr lang="ru-RU" sz="1000"/>
          </a:p>
        </p:txBody>
      </p:sp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587" y="855269"/>
            <a:ext cx="11893550" cy="122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object 2">
            <a:extLst>
              <a:ext uri="{FF2B5EF4-FFF2-40B4-BE49-F238E27FC236}">
                <a16:creationId xmlns:a16="http://schemas.microsoft.com/office/drawing/2014/main" id="{56AE8512-FB76-4A9A-8553-DD7D897D89B0}"/>
              </a:ext>
            </a:extLst>
          </p:cNvPr>
          <p:cNvSpPr txBox="1">
            <a:spLocks/>
          </p:cNvSpPr>
          <p:nvPr/>
        </p:nvSpPr>
        <p:spPr>
          <a:xfrm>
            <a:off x="517587" y="270269"/>
            <a:ext cx="10836759" cy="612795"/>
          </a:xfrm>
          <a:prstGeom prst="rect">
            <a:avLst/>
          </a:prstGeom>
        </p:spPr>
        <p:txBody>
          <a:bodyPr vert="horz" wrap="square" lIns="0" tIns="180149" rIns="0" bIns="0" rtlCol="0">
            <a:spAutoFit/>
          </a:bodyPr>
          <a:lstStyle>
            <a:lvl1pPr>
              <a:defRPr sz="3569" b="1" i="0">
                <a:solidFill>
                  <a:srgbClr val="EA4B77"/>
                </a:solidFill>
                <a:latin typeface="Segoe UI"/>
                <a:ea typeface="+mj-ea"/>
                <a:cs typeface="Segoe UI"/>
              </a:defRPr>
            </a:lvl1pPr>
          </a:lstStyle>
          <a:p>
            <a:pPr marL="7683" algn="ctr" defTabSz="914400">
              <a:spcBef>
                <a:spcPts val="1418"/>
              </a:spcBef>
            </a:pPr>
            <a:r>
              <a:rPr lang="ru-RU" sz="2800" kern="1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rPr>
              <a:t>Новый пакет мер для МСП</a:t>
            </a:r>
          </a:p>
        </p:txBody>
      </p:sp>
    </p:spTree>
    <p:extLst>
      <p:ext uri="{BB962C8B-B14F-4D97-AF65-F5344CB8AC3E}">
        <p14:creationId xmlns:p14="http://schemas.microsoft.com/office/powerpoint/2010/main" val="18975766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5000">
              <a:schemeClr val="bg1"/>
            </a:gs>
            <a:gs pos="6000">
              <a:schemeClr val="tx2">
                <a:lumMod val="60000"/>
                <a:lumOff val="40000"/>
                <a:alpha val="96000"/>
              </a:schemeClr>
            </a:gs>
          </a:gsLst>
          <a:lin ang="48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2">
            <a:extLst>
              <a:ext uri="{FF2B5EF4-FFF2-40B4-BE49-F238E27FC236}">
                <a16:creationId xmlns:a16="http://schemas.microsoft.com/office/drawing/2014/main" id="{56AE8512-FB76-4A9A-8553-DD7D897D89B0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472587" y="270269"/>
            <a:ext cx="10836759" cy="612795"/>
          </a:xfrm>
          <a:prstGeom prst="rect">
            <a:avLst/>
          </a:prstGeom>
        </p:spPr>
        <p:txBody>
          <a:bodyPr vert="horz" wrap="square" lIns="0" tIns="180149" rIns="0" bIns="0" rtlCol="0">
            <a:spAutoFit/>
          </a:bodyPr>
          <a:lstStyle/>
          <a:p>
            <a:pPr marL="7683" algn="ctr">
              <a:spcBef>
                <a:spcPts val="1418"/>
              </a:spcBef>
            </a:pPr>
            <a:r>
              <a:rPr lang="ru-RU" sz="2800" kern="1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rPr>
              <a:t>1. МЕРА -  Субсидирование % ставки по кредитам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308308" y="1755269"/>
            <a:ext cx="5700080" cy="47705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57200" defTabSz="914400">
              <a:lnSpc>
                <a:spcPct val="200000"/>
              </a:lnSpc>
              <a:buFont typeface="+mj-lt"/>
              <a:buAutoNum type="arabicPeriod"/>
              <a:defRPr/>
            </a:pPr>
            <a:r>
              <a:rPr lang="ru-RU" sz="2000" b="1" dirty="0"/>
              <a:t>Субъект МСП Московской области</a:t>
            </a:r>
          </a:p>
          <a:p>
            <a:pPr marL="457200" lvl="0" indent="-457200" defTabSz="914400">
              <a:lnSpc>
                <a:spcPct val="200000"/>
              </a:lnSpc>
              <a:buFont typeface="+mj-lt"/>
              <a:buAutoNum type="arabicPeriod"/>
              <a:defRPr/>
            </a:pPr>
            <a:r>
              <a:rPr lang="ru-RU" sz="2000" b="1" dirty="0"/>
              <a:t>Осуществление деятельности в отраслях:</a:t>
            </a:r>
          </a:p>
          <a:p>
            <a:pPr marL="285750" lvl="0" indent="163513" defTabSz="914400">
              <a:lnSpc>
                <a:spcPct val="200000"/>
              </a:lnSpc>
              <a:buFont typeface="Arial" panose="020B0604020202020204" pitchFamily="34" charset="0"/>
              <a:buChar char="•"/>
              <a:defRPr/>
            </a:pPr>
            <a:r>
              <a:rPr lang="ru-RU" sz="1400" b="1" dirty="0">
                <a:solidFill>
                  <a:srgbClr val="00863D"/>
                </a:solidFill>
              </a:rPr>
              <a:t>обрабатывающее производство;</a:t>
            </a:r>
          </a:p>
          <a:p>
            <a:pPr marL="285750" lvl="0" indent="163513" defTabSz="914400">
              <a:lnSpc>
                <a:spcPct val="200000"/>
              </a:lnSpc>
              <a:buFont typeface="Arial" panose="020B0604020202020204" pitchFamily="34" charset="0"/>
              <a:buChar char="•"/>
              <a:defRPr/>
            </a:pPr>
            <a:r>
              <a:rPr lang="ru-RU" sz="1400" b="1" dirty="0">
                <a:solidFill>
                  <a:srgbClr val="00863D"/>
                </a:solidFill>
              </a:rPr>
              <a:t>туризм, гостиницы, общепит;</a:t>
            </a:r>
          </a:p>
          <a:p>
            <a:pPr marL="285750" lvl="0" indent="163513" defTabSz="914400">
              <a:lnSpc>
                <a:spcPct val="200000"/>
              </a:lnSpc>
              <a:buFont typeface="Arial" panose="020B0604020202020204" pitchFamily="34" charset="0"/>
              <a:buChar char="•"/>
              <a:defRPr/>
            </a:pPr>
            <a:r>
              <a:rPr lang="ru-RU" sz="1400" b="1" dirty="0">
                <a:solidFill>
                  <a:srgbClr val="00863D"/>
                </a:solidFill>
              </a:rPr>
              <a:t>в области информации и связи;</a:t>
            </a:r>
          </a:p>
          <a:p>
            <a:pPr marL="285750" lvl="0" indent="163513" defTabSz="914400">
              <a:lnSpc>
                <a:spcPct val="200000"/>
              </a:lnSpc>
              <a:buFont typeface="Arial" panose="020B0604020202020204" pitchFamily="34" charset="0"/>
              <a:buChar char="•"/>
              <a:defRPr/>
            </a:pPr>
            <a:r>
              <a:rPr lang="ru-RU" sz="1400" b="1" dirty="0">
                <a:solidFill>
                  <a:srgbClr val="00863D"/>
                </a:solidFill>
              </a:rPr>
              <a:t>транспортировка и хранение.</a:t>
            </a:r>
          </a:p>
          <a:p>
            <a:pPr marL="457200" lvl="0" indent="-457200" defTabSz="914400">
              <a:lnSpc>
                <a:spcPct val="200000"/>
              </a:lnSpc>
              <a:buAutoNum type="arabicPeriod" startAt="3"/>
              <a:defRPr/>
            </a:pPr>
            <a:r>
              <a:rPr lang="ru-RU" sz="2000" b="1" dirty="0"/>
              <a:t>Численность сотрудников </a:t>
            </a:r>
            <a:r>
              <a:rPr lang="ru-RU" sz="2000" b="1" dirty="0" smtClean="0"/>
              <a:t>не </a:t>
            </a:r>
            <a:r>
              <a:rPr lang="ru-RU" sz="2000" b="1" dirty="0"/>
              <a:t>менее </a:t>
            </a:r>
            <a:r>
              <a:rPr lang="ru-RU" sz="2800" b="1" dirty="0">
                <a:solidFill>
                  <a:srgbClr val="00B050"/>
                </a:solidFill>
              </a:rPr>
              <a:t>50</a:t>
            </a:r>
            <a:r>
              <a:rPr lang="ru-RU" sz="2000" b="1" dirty="0"/>
              <a:t> чел.</a:t>
            </a:r>
          </a:p>
          <a:p>
            <a:pPr marL="457200" lvl="0" indent="-457200" defTabSz="914400">
              <a:lnSpc>
                <a:spcPct val="200000"/>
              </a:lnSpc>
              <a:buAutoNum type="arabicPeriod" startAt="3"/>
              <a:defRPr/>
            </a:pPr>
            <a:r>
              <a:rPr lang="ru-RU" sz="2000" b="1" dirty="0"/>
              <a:t> </a:t>
            </a:r>
            <a:r>
              <a:rPr lang="ru-RU" sz="2000" b="1" dirty="0">
                <a:solidFill>
                  <a:srgbClr val="00863D"/>
                </a:solidFill>
              </a:rPr>
              <a:t>!!! Сохранение занятости не менее </a:t>
            </a:r>
            <a:r>
              <a:rPr lang="ru-RU" sz="2800" b="1" dirty="0">
                <a:solidFill>
                  <a:srgbClr val="00B050"/>
                </a:solidFill>
              </a:rPr>
              <a:t>90 %</a:t>
            </a:r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0065" y="1080269"/>
            <a:ext cx="11893550" cy="122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Номер слайда 2"/>
          <p:cNvSpPr>
            <a:spLocks noGrp="1"/>
          </p:cNvSpPr>
          <p:nvPr>
            <p:ph type="sldNum" sz="quarter" idx="7"/>
          </p:nvPr>
        </p:nvSpPr>
        <p:spPr>
          <a:xfrm>
            <a:off x="8780527" y="6361701"/>
            <a:ext cx="2804890" cy="153888"/>
          </a:xfrm>
        </p:spPr>
        <p:txBody>
          <a:bodyPr/>
          <a:lstStyle/>
          <a:p>
            <a:fld id="{B6F15528-21DE-4FAA-801E-634DDDAF4B2B}" type="slidenum">
              <a:rPr lang="ru-RU" sz="1000" smtClean="0"/>
              <a:t>4</a:t>
            </a:fld>
            <a:endParaRPr lang="ru-RU" sz="1000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6138360" y="1770435"/>
            <a:ext cx="5940000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defTabSz="914400">
              <a:lnSpc>
                <a:spcPct val="200000"/>
              </a:lnSpc>
              <a:defRPr/>
            </a:pPr>
            <a:r>
              <a:rPr lang="ru-RU" sz="2000" b="1" dirty="0"/>
              <a:t>1. Кредит на развитие деятельности</a:t>
            </a:r>
          </a:p>
          <a:p>
            <a:pPr lvl="0" defTabSz="914400">
              <a:lnSpc>
                <a:spcPct val="200000"/>
              </a:lnSpc>
              <a:defRPr/>
            </a:pPr>
            <a:r>
              <a:rPr lang="ru-RU" sz="2000" b="1" dirty="0"/>
              <a:t>2. Сумма  </a:t>
            </a:r>
            <a:r>
              <a:rPr lang="ru-RU" sz="2800" b="1" dirty="0" smtClean="0">
                <a:solidFill>
                  <a:srgbClr val="00B050"/>
                </a:solidFill>
              </a:rPr>
              <a:t>5 </a:t>
            </a:r>
            <a:r>
              <a:rPr lang="ru-RU" sz="2800" b="1" dirty="0">
                <a:solidFill>
                  <a:srgbClr val="00B050"/>
                </a:solidFill>
              </a:rPr>
              <a:t>- 100 </a:t>
            </a:r>
            <a:r>
              <a:rPr lang="ru-RU" sz="2000" b="1" dirty="0"/>
              <a:t>млн руб.</a:t>
            </a:r>
          </a:p>
          <a:p>
            <a:pPr lvl="0" defTabSz="914400">
              <a:lnSpc>
                <a:spcPct val="200000"/>
              </a:lnSpc>
              <a:defRPr/>
            </a:pPr>
            <a:r>
              <a:rPr lang="ru-RU" sz="2000" b="1" dirty="0"/>
              <a:t>3. Размер компенсации % ставки  – </a:t>
            </a:r>
            <a:r>
              <a:rPr lang="ru-RU" sz="2800" b="1" dirty="0" smtClean="0">
                <a:solidFill>
                  <a:srgbClr val="00B050"/>
                </a:solidFill>
              </a:rPr>
              <a:t>4,5 </a:t>
            </a:r>
            <a:r>
              <a:rPr lang="ru-RU" sz="2800" b="1" dirty="0">
                <a:solidFill>
                  <a:srgbClr val="00B050"/>
                </a:solidFill>
              </a:rPr>
              <a:t>%</a:t>
            </a:r>
          </a:p>
          <a:p>
            <a:pPr lvl="0" defTabSz="914400">
              <a:lnSpc>
                <a:spcPct val="200000"/>
              </a:lnSpc>
              <a:defRPr/>
            </a:pPr>
            <a:r>
              <a:rPr lang="ru-RU" sz="2000" b="1" dirty="0"/>
              <a:t>4. Льготный % - </a:t>
            </a:r>
            <a:r>
              <a:rPr lang="ru-RU" sz="2800" b="1" dirty="0">
                <a:solidFill>
                  <a:srgbClr val="00B050"/>
                </a:solidFill>
              </a:rPr>
              <a:t>1</a:t>
            </a:r>
            <a:r>
              <a:rPr lang="ru-RU" sz="2000" b="1" dirty="0">
                <a:solidFill>
                  <a:srgbClr val="00863D"/>
                </a:solidFill>
              </a:rPr>
              <a:t> </a:t>
            </a:r>
            <a:r>
              <a:rPr lang="ru-RU" sz="2000" b="1" dirty="0"/>
              <a:t>год</a:t>
            </a:r>
          </a:p>
          <a:p>
            <a:pPr lvl="0" defTabSz="914400">
              <a:lnSpc>
                <a:spcPct val="200000"/>
              </a:lnSpc>
              <a:defRPr/>
            </a:pPr>
            <a:r>
              <a:rPr lang="ru-RU" sz="2000" b="1" dirty="0"/>
              <a:t>5. Льготный % для удаленных территорий  - </a:t>
            </a:r>
            <a:r>
              <a:rPr lang="ru-RU" sz="2800" b="1" dirty="0">
                <a:solidFill>
                  <a:srgbClr val="00B050"/>
                </a:solidFill>
              </a:rPr>
              <a:t>2</a:t>
            </a:r>
            <a:r>
              <a:rPr lang="ru-RU" sz="2000" b="1" dirty="0"/>
              <a:t> года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1192587" y="1210262"/>
            <a:ext cx="300750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u="sng" dirty="0"/>
              <a:t>Кто может получить?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6511146" y="1210262"/>
            <a:ext cx="300750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u="sng" dirty="0"/>
              <a:t>Условия</a:t>
            </a:r>
          </a:p>
        </p:txBody>
      </p:sp>
    </p:spTree>
    <p:extLst>
      <p:ext uri="{BB962C8B-B14F-4D97-AF65-F5344CB8AC3E}">
        <p14:creationId xmlns:p14="http://schemas.microsoft.com/office/powerpoint/2010/main" val="16546262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3000">
              <a:schemeClr val="bg1"/>
            </a:gs>
            <a:gs pos="6000">
              <a:schemeClr val="tx2">
                <a:lumMod val="60000"/>
                <a:lumOff val="40000"/>
                <a:alpha val="96000"/>
              </a:schemeClr>
            </a:gs>
          </a:gsLst>
          <a:lin ang="48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35808" y="4453428"/>
            <a:ext cx="1800000" cy="10818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object 2">
            <a:extLst>
              <a:ext uri="{FF2B5EF4-FFF2-40B4-BE49-F238E27FC236}">
                <a16:creationId xmlns:a16="http://schemas.microsoft.com/office/drawing/2014/main" id="{56AE8512-FB76-4A9A-8553-DD7D897D89B0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517587" y="90269"/>
            <a:ext cx="10754999" cy="1043683"/>
          </a:xfrm>
          <a:prstGeom prst="rect">
            <a:avLst/>
          </a:prstGeom>
        </p:spPr>
        <p:txBody>
          <a:bodyPr vert="horz" wrap="square" lIns="0" tIns="180149" rIns="0" bIns="0" rtlCol="0">
            <a:spAutoFit/>
          </a:bodyPr>
          <a:lstStyle/>
          <a:p>
            <a:pPr marL="7683" algn="ctr">
              <a:spcBef>
                <a:spcPts val="1418"/>
              </a:spcBef>
            </a:pPr>
            <a:r>
              <a:rPr lang="ru-RU" sz="2800" kern="1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rPr>
              <a:t>Порядок предоставления субсидии</a:t>
            </a:r>
            <a:br>
              <a:rPr lang="ru-RU" sz="2800" kern="1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rPr>
            </a:br>
            <a:r>
              <a:rPr lang="ru-RU" sz="2800" kern="1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rPr>
              <a:t>(осуществляется через банки-агенты)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517587" y="1260269"/>
            <a:ext cx="11677588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ru-RU" sz="2400" b="1" dirty="0"/>
              <a:t>Банк подает заявку и пакет документов для аккредитации</a:t>
            </a:r>
            <a:br>
              <a:rPr lang="ru-RU" sz="2400" b="1" dirty="0"/>
            </a:br>
            <a:r>
              <a:rPr lang="ru-RU" sz="2000" b="1" dirty="0"/>
              <a:t>В заявке указывается предполагаемый объем кредитов</a:t>
            </a:r>
          </a:p>
          <a:p>
            <a:pPr marL="457200" indent="-457200">
              <a:buFont typeface="+mj-lt"/>
              <a:buAutoNum type="arabicPeriod"/>
            </a:pPr>
            <a:endParaRPr lang="ru-RU" sz="2000" b="1" dirty="0"/>
          </a:p>
          <a:p>
            <a:pPr marL="457200" indent="-457200">
              <a:buFont typeface="+mj-lt"/>
              <a:buAutoNum type="arabicPeriod"/>
            </a:pPr>
            <a:r>
              <a:rPr lang="ru-RU" sz="2400" b="1" dirty="0"/>
              <a:t>Пропорциональное распределение лимитов на банки</a:t>
            </a:r>
            <a:br>
              <a:rPr lang="ru-RU" sz="2400" b="1" dirty="0"/>
            </a:br>
            <a:r>
              <a:rPr lang="ru-RU" sz="2000" b="1" dirty="0"/>
              <a:t>В зависимости от количества и суммы заявок и размера бюджетных ассигнований</a:t>
            </a:r>
          </a:p>
          <a:p>
            <a:pPr marL="457200" indent="-457200">
              <a:buFont typeface="+mj-lt"/>
              <a:buAutoNum type="arabicPeriod"/>
            </a:pPr>
            <a:endParaRPr lang="ru-RU" sz="2000" b="1" dirty="0"/>
          </a:p>
          <a:p>
            <a:pPr marL="457200" indent="-457200">
              <a:buFont typeface="+mj-lt"/>
              <a:buAutoNum type="arabicPeriod"/>
            </a:pPr>
            <a:r>
              <a:rPr lang="ru-RU" sz="2400" b="1" dirty="0"/>
              <a:t>Субсидия перечисляется банкам ежемесячно </a:t>
            </a:r>
            <a:br>
              <a:rPr lang="ru-RU" sz="2400" b="1" dirty="0"/>
            </a:br>
            <a:r>
              <a:rPr lang="ru-RU" sz="2000" b="1" dirty="0"/>
              <a:t>В соответствии с реестром заемщиков</a:t>
            </a:r>
          </a:p>
          <a:p>
            <a:pPr marL="457200" indent="-457200">
              <a:buFont typeface="+mj-lt"/>
              <a:buAutoNum type="arabicPeriod"/>
            </a:pPr>
            <a:endParaRPr lang="ru-RU" sz="2000" b="1" dirty="0">
              <a:solidFill>
                <a:schemeClr val="bg1"/>
              </a:solidFill>
            </a:endParaRPr>
          </a:p>
          <a:p>
            <a:r>
              <a:rPr lang="ru-RU" sz="2400" b="1" dirty="0">
                <a:solidFill>
                  <a:srgbClr val="00863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!!! </a:t>
            </a:r>
            <a:r>
              <a:rPr lang="ru-RU" sz="2400" b="1" dirty="0" smtClean="0">
                <a:solidFill>
                  <a:srgbClr val="00863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Предприниматель </a:t>
            </a:r>
            <a:r>
              <a:rPr lang="ru-RU" sz="2400" b="1" dirty="0">
                <a:solidFill>
                  <a:srgbClr val="00863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сразу платит пониженную ставку по кредиту</a:t>
            </a:r>
          </a:p>
        </p:txBody>
      </p:sp>
      <p:cxnSp>
        <p:nvCxnSpPr>
          <p:cNvPr id="8" name="Прямая соединительная линия 7"/>
          <p:cNvCxnSpPr>
            <a:cxnSpLocks/>
          </p:cNvCxnSpPr>
          <p:nvPr/>
        </p:nvCxnSpPr>
        <p:spPr>
          <a:xfrm>
            <a:off x="202587" y="1215269"/>
            <a:ext cx="11807094" cy="0"/>
          </a:xfrm>
          <a:prstGeom prst="line">
            <a:avLst/>
          </a:prstGeom>
          <a:noFill/>
          <a:ln w="38100" cap="flat" cmpd="sng" algn="ctr">
            <a:solidFill>
              <a:srgbClr val="4F81BD"/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</p:cxnSp>
      <p:sp>
        <p:nvSpPr>
          <p:cNvPr id="7" name="Номер слайда 6"/>
          <p:cNvSpPr>
            <a:spLocks noGrp="1"/>
          </p:cNvSpPr>
          <p:nvPr>
            <p:ph type="sldNum" sz="quarter" idx="7"/>
          </p:nvPr>
        </p:nvSpPr>
        <p:spPr>
          <a:xfrm>
            <a:off x="8780527" y="6361701"/>
            <a:ext cx="2804890" cy="153888"/>
          </a:xfrm>
        </p:spPr>
        <p:txBody>
          <a:bodyPr/>
          <a:lstStyle/>
          <a:p>
            <a:fld id="{B6F15528-21DE-4FAA-801E-634DDDAF4B2B}" type="slidenum">
              <a:rPr lang="ru-RU" sz="1000" smtClean="0"/>
              <a:t>5</a:t>
            </a:fld>
            <a:endParaRPr lang="ru-RU" sz="1000"/>
          </a:p>
        </p:txBody>
      </p:sp>
      <p:sp>
        <p:nvSpPr>
          <p:cNvPr id="9" name="Прямоугольник 8"/>
          <p:cNvSpPr/>
          <p:nvPr/>
        </p:nvSpPr>
        <p:spPr>
          <a:xfrm>
            <a:off x="980862" y="4669227"/>
            <a:ext cx="6739451" cy="20648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/>
              <a:t>Требования к банкам-агентам: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2000" b="1" dirty="0"/>
              <a:t>Наличие лицензии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2000" b="1" dirty="0"/>
              <a:t>Соблюдение обязательных нормативов ЦБ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2000" b="1" dirty="0"/>
              <a:t>Наличие структурных подразделений в МО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2000" b="1" dirty="0"/>
              <a:t>Опыт кредитования МСП не менее 2 лет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2000" b="1" dirty="0"/>
              <a:t>Размер собственного капитала более 100 млрд. руб.</a:t>
            </a:r>
          </a:p>
          <a:p>
            <a:pPr marL="228600" indent="-228600">
              <a:buFont typeface="+mj-lt"/>
              <a:buAutoNum type="arabicPeriod"/>
            </a:pPr>
            <a:endParaRPr lang="ru-RU" dirty="0"/>
          </a:p>
        </p:txBody>
      </p:sp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35808" y="4572097"/>
            <a:ext cx="1216163" cy="803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03949" y="4572097"/>
            <a:ext cx="1108701" cy="8489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7" name="Picture 9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67587" y="5480921"/>
            <a:ext cx="916001" cy="7251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8" name="Picture 10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06802" y="5395172"/>
            <a:ext cx="1035000" cy="10818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9" name="Picture 11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50761" y="5449305"/>
            <a:ext cx="1033464" cy="9123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 descr="Картинки по запросу &quot;газпромбанк логотип&quot;">
            <a:extLst>
              <a:ext uri="{FF2B5EF4-FFF2-40B4-BE49-F238E27FC236}">
                <a16:creationId xmlns:a16="http://schemas.microsoft.com/office/drawing/2014/main" id="{EA3AD92D-ABFE-478D-A694-8B15871A377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89769" y="5273707"/>
            <a:ext cx="1386562" cy="13865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0" name="Picture 12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47796" y="4572097"/>
            <a:ext cx="1234079" cy="8839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60520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2000">
              <a:schemeClr val="bg1"/>
            </a:gs>
            <a:gs pos="6000">
              <a:schemeClr val="tx2">
                <a:lumMod val="60000"/>
                <a:lumOff val="40000"/>
                <a:alpha val="96000"/>
              </a:schemeClr>
            </a:gs>
          </a:gsLst>
          <a:lin ang="48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05940A1C-7949-1F48-A30C-3C613EF719DE}"/>
              </a:ext>
            </a:extLst>
          </p:cNvPr>
          <p:cNvSpPr txBox="1"/>
          <p:nvPr/>
        </p:nvSpPr>
        <p:spPr>
          <a:xfrm>
            <a:off x="1102587" y="270269"/>
            <a:ext cx="10260000" cy="400039"/>
          </a:xfrm>
          <a:prstGeom prst="rect">
            <a:avLst/>
          </a:prstGeom>
          <a:noFill/>
        </p:spPr>
        <p:txBody>
          <a:bodyPr wrap="square" lIns="91369" tIns="45685" rIns="91369" bIns="45685" rtlCol="0">
            <a:spAutoFit/>
          </a:bodyPr>
          <a:lstStyle/>
          <a:p>
            <a:pPr algn="ctr">
              <a:lnSpc>
                <a:spcPts val="2398"/>
              </a:lnSpc>
              <a:spcAft>
                <a:spcPts val="1332"/>
              </a:spcAft>
            </a:pPr>
            <a:r>
              <a:rPr lang="ru-RU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2. МЕРА -  Субсидия для выхода на </a:t>
            </a:r>
            <a:r>
              <a:rPr lang="ru-RU" sz="2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маркетплейсы</a:t>
            </a:r>
            <a:endParaRPr lang="ru-RU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026" name="Picture 2" descr="https://i.pinimg.com/564x/7a/da/43/7ada43734d1bba473be02a9757b6392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7587" y="3870269"/>
            <a:ext cx="4725000" cy="274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1" name="Прямая соединительная линия 10"/>
          <p:cNvCxnSpPr>
            <a:cxnSpLocks/>
          </p:cNvCxnSpPr>
          <p:nvPr/>
        </p:nvCxnSpPr>
        <p:spPr>
          <a:xfrm>
            <a:off x="202587" y="1215269"/>
            <a:ext cx="11807094" cy="0"/>
          </a:xfrm>
          <a:prstGeom prst="line">
            <a:avLst/>
          </a:prstGeom>
          <a:ln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z="1000" smtClean="0">
                <a:solidFill>
                  <a:prstClr val="black">
                    <a:tint val="75000"/>
                  </a:prstClr>
                </a:solidFill>
              </a:rPr>
              <a:pPr/>
              <a:t>6</a:t>
            </a:fld>
            <a:endParaRPr lang="ru-RU" sz="1000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93121" y="1716078"/>
            <a:ext cx="6219466" cy="24468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1700" b="1" dirty="0"/>
          </a:p>
          <a:p>
            <a:pPr marL="180975" lvl="1"/>
            <a:r>
              <a:rPr lang="ru-RU" sz="1800" b="1" dirty="0"/>
              <a:t>1. Субъект МСП Московской </a:t>
            </a:r>
            <a:r>
              <a:rPr lang="ru-RU" sz="1800" b="1" dirty="0" smtClean="0"/>
              <a:t>области, </a:t>
            </a:r>
            <a:r>
              <a:rPr lang="ru-RU" sz="1800" b="1" dirty="0" err="1" smtClean="0"/>
              <a:t>самозанятый</a:t>
            </a:r>
            <a:endParaRPr lang="ru-RU" sz="1800" b="1" dirty="0"/>
          </a:p>
          <a:p>
            <a:pPr marL="180975" lvl="1">
              <a:buFont typeface="Arial" panose="020B0604020202020204" pitchFamily="34" charset="0"/>
              <a:buChar char="•"/>
            </a:pPr>
            <a:endParaRPr lang="ru-RU" sz="1800" b="1" dirty="0"/>
          </a:p>
          <a:p>
            <a:pPr marL="180975" lvl="1"/>
            <a:r>
              <a:rPr lang="ru-RU" sz="1800" b="1" dirty="0"/>
              <a:t>2. Реализация товаров собственного производства</a:t>
            </a:r>
          </a:p>
          <a:p>
            <a:pPr marL="180975" lvl="1">
              <a:buFont typeface="Arial" panose="020B0604020202020204" pitchFamily="34" charset="0"/>
              <a:buChar char="•"/>
            </a:pPr>
            <a:endParaRPr lang="ru-RU" sz="1800" b="1" dirty="0"/>
          </a:p>
          <a:p>
            <a:pPr marL="536575" lvl="1" indent="-355600"/>
            <a:r>
              <a:rPr lang="ru-RU" sz="1800" b="1" dirty="0"/>
              <a:t>3. Осуществление деятельности в приоритетных отраслях </a:t>
            </a:r>
            <a:r>
              <a:rPr lang="ru-RU" sz="1400" b="1" dirty="0">
                <a:solidFill>
                  <a:srgbClr val="00863D"/>
                </a:solidFill>
              </a:rPr>
              <a:t>(обрабатывающее производство, с</a:t>
            </a:r>
            <a:r>
              <a:rPr lang="en-US" sz="1400" b="1" dirty="0">
                <a:solidFill>
                  <a:srgbClr val="00863D"/>
                </a:solidFill>
              </a:rPr>
              <a:t>/</a:t>
            </a:r>
            <a:r>
              <a:rPr lang="ru-RU" sz="1400" b="1" dirty="0">
                <a:solidFill>
                  <a:srgbClr val="00863D"/>
                </a:solidFill>
              </a:rPr>
              <a:t>х) – 9 групп товаров</a:t>
            </a:r>
          </a:p>
          <a:p>
            <a:pPr marL="180975" lvl="1"/>
            <a:endParaRPr lang="ru-RU" sz="1400" b="1" dirty="0"/>
          </a:p>
          <a:p>
            <a:pPr marL="180975" lvl="1"/>
            <a:endParaRPr lang="ru-RU" sz="1400" b="1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1192587" y="1210262"/>
            <a:ext cx="300750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u="sng" dirty="0"/>
              <a:t>Кто может получить?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6122638" y="1935269"/>
            <a:ext cx="6096000" cy="3046988"/>
          </a:xfrm>
          <a:prstGeom prst="rect">
            <a:avLst/>
          </a:prstGeom>
        </p:spPr>
        <p:txBody>
          <a:bodyPr>
            <a:spAutoFit/>
          </a:bodyPr>
          <a:lstStyle/>
          <a:p>
            <a:pPr marL="180975" lvl="1"/>
            <a:r>
              <a:rPr lang="ru-RU" sz="1800" b="1" dirty="0">
                <a:solidFill>
                  <a:prstClr val="black"/>
                </a:solidFill>
              </a:rPr>
              <a:t>1. Размер субсидии </a:t>
            </a:r>
            <a:r>
              <a:rPr lang="ru-RU" sz="2400" b="1" dirty="0">
                <a:solidFill>
                  <a:srgbClr val="00863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500</a:t>
            </a:r>
            <a:r>
              <a:rPr lang="ru-RU" sz="24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800" b="1" dirty="0">
                <a:solidFill>
                  <a:prstClr val="black"/>
                </a:solidFill>
              </a:rPr>
              <a:t>тыс. </a:t>
            </a:r>
            <a:r>
              <a:rPr lang="ru-RU" sz="1800" b="1" dirty="0" smtClean="0">
                <a:solidFill>
                  <a:prstClr val="black"/>
                </a:solidFill>
              </a:rPr>
              <a:t>руб.</a:t>
            </a:r>
            <a:endParaRPr lang="ru-RU" sz="1800" b="1" dirty="0">
              <a:solidFill>
                <a:prstClr val="black"/>
              </a:solidFill>
            </a:endParaRPr>
          </a:p>
          <a:p>
            <a:pPr marL="180975" lvl="1"/>
            <a:endParaRPr lang="ru-RU" sz="1800" b="1" dirty="0">
              <a:solidFill>
                <a:prstClr val="black"/>
              </a:solidFill>
            </a:endParaRPr>
          </a:p>
          <a:p>
            <a:pPr marL="180975" lvl="1"/>
            <a:r>
              <a:rPr lang="ru-RU" sz="1800" b="1" dirty="0">
                <a:solidFill>
                  <a:prstClr val="black"/>
                </a:solidFill>
              </a:rPr>
              <a:t>2. Возмещение </a:t>
            </a:r>
            <a:r>
              <a:rPr lang="ru-RU" sz="2400" b="1" dirty="0">
                <a:solidFill>
                  <a:srgbClr val="00863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50 %</a:t>
            </a:r>
            <a:r>
              <a:rPr lang="ru-RU" sz="24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800" b="1" dirty="0">
                <a:solidFill>
                  <a:prstClr val="black"/>
                </a:solidFill>
              </a:rPr>
              <a:t>затрат: </a:t>
            </a:r>
          </a:p>
          <a:p>
            <a:pPr marL="180975" lvl="1" indent="355600"/>
            <a:r>
              <a:rPr lang="ru-RU" sz="1800" b="1" dirty="0">
                <a:solidFill>
                  <a:prstClr val="black"/>
                </a:solidFill>
              </a:rPr>
              <a:t>комиссия </a:t>
            </a:r>
            <a:r>
              <a:rPr lang="ru-RU" sz="1800" b="1" dirty="0" err="1">
                <a:solidFill>
                  <a:prstClr val="black"/>
                </a:solidFill>
              </a:rPr>
              <a:t>маркетплейсам</a:t>
            </a:r>
            <a:endParaRPr lang="ru-RU" sz="1800" b="1" dirty="0">
              <a:solidFill>
                <a:prstClr val="black"/>
              </a:solidFill>
            </a:endParaRPr>
          </a:p>
          <a:p>
            <a:pPr marL="180975" lvl="1" indent="355600"/>
            <a:r>
              <a:rPr lang="ru-RU" sz="1800" b="1" dirty="0">
                <a:solidFill>
                  <a:prstClr val="black"/>
                </a:solidFill>
              </a:rPr>
              <a:t>продвижение (реклама) товаров на </a:t>
            </a:r>
            <a:r>
              <a:rPr lang="ru-RU" sz="1800" b="1" dirty="0" err="1">
                <a:solidFill>
                  <a:prstClr val="black"/>
                </a:solidFill>
              </a:rPr>
              <a:t>маркетплейсах</a:t>
            </a:r>
            <a:endParaRPr lang="ru-RU" sz="1800" b="1" dirty="0">
              <a:solidFill>
                <a:prstClr val="black"/>
              </a:solidFill>
            </a:endParaRPr>
          </a:p>
          <a:p>
            <a:pPr marL="180975" lvl="1" indent="355600"/>
            <a:endParaRPr lang="ru-RU" sz="1800" b="1" dirty="0">
              <a:solidFill>
                <a:prstClr val="black"/>
              </a:solidFill>
            </a:endParaRPr>
          </a:p>
          <a:p>
            <a:pPr marL="180975" lvl="1"/>
            <a:r>
              <a:rPr lang="ru-RU" sz="1800" b="1" dirty="0">
                <a:solidFill>
                  <a:prstClr val="black"/>
                </a:solidFill>
              </a:rPr>
              <a:t>3. Приоритет: </a:t>
            </a:r>
          </a:p>
          <a:p>
            <a:pPr marL="466725" lvl="1" indent="-285750">
              <a:buFont typeface="Arial" panose="020B0604020202020204" pitchFamily="34" charset="0"/>
              <a:buChar char="•"/>
            </a:pPr>
            <a:r>
              <a:rPr lang="ru-RU" sz="1800" b="1" dirty="0">
                <a:solidFill>
                  <a:prstClr val="black"/>
                </a:solidFill>
              </a:rPr>
              <a:t>выход на </a:t>
            </a:r>
            <a:r>
              <a:rPr lang="ru-RU" sz="1800" b="1" dirty="0" err="1">
                <a:solidFill>
                  <a:prstClr val="black"/>
                </a:solidFill>
              </a:rPr>
              <a:t>маркетплейс</a:t>
            </a:r>
            <a:r>
              <a:rPr lang="ru-RU" sz="1800" b="1" dirty="0">
                <a:solidFill>
                  <a:prstClr val="black"/>
                </a:solidFill>
              </a:rPr>
              <a:t> в текущем году </a:t>
            </a:r>
          </a:p>
          <a:p>
            <a:pPr marL="466725" lvl="1" indent="-285750">
              <a:buFont typeface="Arial" panose="020B0604020202020204" pitchFamily="34" charset="0"/>
              <a:buChar char="•"/>
            </a:pPr>
            <a:r>
              <a:rPr lang="ru-RU" sz="1800" b="1" dirty="0" err="1">
                <a:solidFill>
                  <a:prstClr val="black"/>
                </a:solidFill>
              </a:rPr>
              <a:t>самозанятые</a:t>
            </a:r>
            <a:r>
              <a:rPr lang="ru-RU" sz="1800" b="1" dirty="0">
                <a:solidFill>
                  <a:prstClr val="black"/>
                </a:solidFill>
              </a:rPr>
              <a:t> и </a:t>
            </a:r>
            <a:r>
              <a:rPr lang="ru-RU" sz="1800" b="1" dirty="0" err="1">
                <a:solidFill>
                  <a:prstClr val="black"/>
                </a:solidFill>
              </a:rPr>
              <a:t>микропредприятия</a:t>
            </a:r>
            <a:endParaRPr lang="ru-RU" sz="1800" b="1" dirty="0">
              <a:solidFill>
                <a:prstClr val="black"/>
              </a:solidFill>
            </a:endParaRPr>
          </a:p>
          <a:p>
            <a:pPr marL="466725" lvl="1" indent="-285750">
              <a:buFont typeface="Arial" panose="020B0604020202020204" pitchFamily="34" charset="0"/>
              <a:buChar char="•"/>
            </a:pPr>
            <a:r>
              <a:rPr lang="ru-RU" sz="1800" b="1" dirty="0">
                <a:solidFill>
                  <a:prstClr val="black"/>
                </a:solidFill>
              </a:rPr>
              <a:t>предприятия из отдаленных городских округов</a:t>
            </a:r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7678912" y="1299955"/>
            <a:ext cx="18450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u="sng" dirty="0"/>
              <a:t>Условия</a:t>
            </a:r>
          </a:p>
        </p:txBody>
      </p:sp>
    </p:spTree>
    <p:extLst>
      <p:ext uri="{BB962C8B-B14F-4D97-AF65-F5344CB8AC3E}">
        <p14:creationId xmlns:p14="http://schemas.microsoft.com/office/powerpoint/2010/main" val="22293214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2000">
              <a:schemeClr val="bg1"/>
            </a:gs>
            <a:gs pos="6000">
              <a:schemeClr val="tx2">
                <a:lumMod val="60000"/>
                <a:lumOff val="40000"/>
                <a:alpha val="96000"/>
              </a:schemeClr>
            </a:gs>
          </a:gsLst>
          <a:lin ang="48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1" name="Прямая соединительная линия 10"/>
          <p:cNvCxnSpPr>
            <a:cxnSpLocks/>
          </p:cNvCxnSpPr>
          <p:nvPr/>
        </p:nvCxnSpPr>
        <p:spPr>
          <a:xfrm>
            <a:off x="202587" y="1215269"/>
            <a:ext cx="11807094" cy="0"/>
          </a:xfrm>
          <a:prstGeom prst="line">
            <a:avLst/>
          </a:prstGeom>
          <a:ln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9" name="object 2">
            <a:extLst>
              <a:ext uri="{FF2B5EF4-FFF2-40B4-BE49-F238E27FC236}">
                <a16:creationId xmlns:a16="http://schemas.microsoft.com/office/drawing/2014/main" id="{56AE8512-FB76-4A9A-8553-DD7D897D89B0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472588" y="270269"/>
            <a:ext cx="11204999" cy="612795"/>
          </a:xfrm>
          <a:prstGeom prst="rect">
            <a:avLst/>
          </a:prstGeom>
        </p:spPr>
        <p:txBody>
          <a:bodyPr vert="horz" wrap="square" lIns="0" tIns="180149" rIns="0" bIns="0" rtlCol="0">
            <a:spAutoFit/>
          </a:bodyPr>
          <a:lstStyle/>
          <a:p>
            <a:pPr marL="7683" algn="ctr">
              <a:spcBef>
                <a:spcPts val="1418"/>
              </a:spcBef>
            </a:pPr>
            <a:r>
              <a:rPr lang="ru-RU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rPr>
              <a:t>Порядок предоставления субсидии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517587" y="1305985"/>
            <a:ext cx="11492094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ru-RU" sz="2400" b="1" dirty="0" err="1"/>
              <a:t>Маркетплейс</a:t>
            </a:r>
            <a:r>
              <a:rPr lang="ru-RU" sz="2400" b="1" dirty="0"/>
              <a:t> подает заявку для аккредитации</a:t>
            </a:r>
            <a:br>
              <a:rPr lang="ru-RU" sz="2400" b="1" dirty="0"/>
            </a:br>
            <a:r>
              <a:rPr lang="ru-RU" sz="2000" b="1" dirty="0"/>
              <a:t>В заявке подтверждается соответствие требованиям </a:t>
            </a:r>
          </a:p>
          <a:p>
            <a:pPr marL="457200" indent="-457200">
              <a:buFont typeface="+mj-lt"/>
              <a:buAutoNum type="arabicPeriod"/>
            </a:pPr>
            <a:endParaRPr lang="ru-RU" sz="2000" b="1" dirty="0"/>
          </a:p>
          <a:p>
            <a:pPr marL="457200" indent="-457200">
              <a:buFont typeface="+mj-lt"/>
              <a:buAutoNum type="arabicPeriod"/>
            </a:pPr>
            <a:r>
              <a:rPr lang="ru-RU" sz="2400" b="1" dirty="0"/>
              <a:t>Аккредитация маркетплейса и ведение их перечня</a:t>
            </a:r>
            <a:br>
              <a:rPr lang="ru-RU" sz="2400" b="1" dirty="0"/>
            </a:br>
            <a:r>
              <a:rPr lang="ru-RU" sz="2000" b="1" dirty="0"/>
              <a:t>Между МИПН и онлайн торговой площадкой заключается соглашение о взаимодействии </a:t>
            </a:r>
          </a:p>
          <a:p>
            <a:pPr marL="457200" indent="-457200">
              <a:buFont typeface="+mj-lt"/>
              <a:buAutoNum type="arabicPeriod"/>
            </a:pPr>
            <a:endParaRPr lang="ru-RU" sz="2000" b="1" dirty="0"/>
          </a:p>
          <a:p>
            <a:pPr marL="457200" indent="-457200">
              <a:buFont typeface="+mj-lt"/>
              <a:buAutoNum type="arabicPeriod"/>
            </a:pPr>
            <a:r>
              <a:rPr lang="ru-RU" sz="2400" b="1" dirty="0"/>
              <a:t>Потенциальный получатель представляет пакет документов через РПГУ</a:t>
            </a:r>
            <a:br>
              <a:rPr lang="ru-RU" sz="2400" b="1" dirty="0"/>
            </a:br>
            <a:r>
              <a:rPr lang="ru-RU" sz="2000" b="1" dirty="0"/>
              <a:t>Пакет документов минимальный: заявление + правоустанавливающие документы</a:t>
            </a:r>
          </a:p>
          <a:p>
            <a:pPr marL="457200" indent="-457200">
              <a:buFont typeface="+mj-lt"/>
              <a:buAutoNum type="arabicPeriod"/>
            </a:pPr>
            <a:endParaRPr lang="ru-RU" sz="2000" b="1" dirty="0"/>
          </a:p>
          <a:p>
            <a:pPr marL="457200" indent="-457200">
              <a:buFont typeface="+mj-lt"/>
              <a:buAutoNum type="arabicPeriod"/>
            </a:pPr>
            <a:r>
              <a:rPr lang="ru-RU" sz="2400" b="1" dirty="0"/>
              <a:t>Торговая площадка представляет пакет документов по затратам</a:t>
            </a:r>
          </a:p>
          <a:p>
            <a:pPr marL="449263"/>
            <a:r>
              <a:rPr lang="ru-RU" sz="2000" b="1" dirty="0"/>
              <a:t>Документы предоставляются в рамках соглашения с МИПН (договоры + документы об оплате)</a:t>
            </a:r>
          </a:p>
          <a:p>
            <a:pPr marL="449263"/>
            <a:endParaRPr lang="ru-RU" sz="2000" b="1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z="1000" smtClean="0">
                <a:solidFill>
                  <a:prstClr val="black">
                    <a:tint val="75000"/>
                  </a:prstClr>
                </a:solidFill>
              </a:rPr>
              <a:pPr/>
              <a:t>7</a:t>
            </a:fld>
            <a:endParaRPr lang="ru-RU" sz="1000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967587" y="5175269"/>
            <a:ext cx="8100000" cy="16004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1" i="0" u="none" strike="noStrike" kern="0" cap="none" spc="0" normalizeH="0" baseline="0" noProof="0" dirty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uLnTx/>
                <a:uFillTx/>
              </a:rPr>
              <a:t>Требования к </a:t>
            </a:r>
            <a:r>
              <a:rPr kumimoji="0" lang="ru-RU" sz="2000" b="1" i="0" u="none" strike="noStrike" kern="0" cap="none" spc="0" normalizeH="0" baseline="0" noProof="0" dirty="0" err="1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uLnTx/>
                <a:uFillTx/>
              </a:rPr>
              <a:t>маркетплейсам</a:t>
            </a:r>
            <a:r>
              <a:rPr kumimoji="0" lang="ru-RU" sz="2000" b="1" i="0" u="none" strike="noStrike" kern="0" cap="none" spc="0" normalizeH="0" baseline="0" noProof="0" dirty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uLnTx/>
                <a:uFillTx/>
              </a:rPr>
              <a:t>:</a:t>
            </a:r>
          </a:p>
          <a:p>
            <a:pPr marL="457200" lvl="0" indent="-457200" defTabSz="914400">
              <a:buFont typeface="+mj-lt"/>
              <a:buAutoNum type="arabicPeriod"/>
            </a:pPr>
            <a:r>
              <a:rPr lang="ru-RU" sz="2000" b="1" kern="0" dirty="0">
                <a:solidFill>
                  <a:prstClr val="black"/>
                </a:solidFill>
              </a:rPr>
              <a:t>Количество поставщиков:  от  1 000 компаний МО</a:t>
            </a:r>
          </a:p>
          <a:p>
            <a:pPr marL="457200" lvl="0" indent="-457200" defTabSz="914400">
              <a:buFont typeface="+mj-lt"/>
              <a:buAutoNum type="arabicPeriod"/>
            </a:pPr>
            <a:r>
              <a:rPr lang="ru-RU" sz="2000" b="1" kern="0" dirty="0">
                <a:solidFill>
                  <a:prstClr val="black"/>
                </a:solidFill>
              </a:rPr>
              <a:t>Комиссия за реализацию товаров:  до 20% </a:t>
            </a:r>
          </a:p>
          <a:p>
            <a:pPr marL="457200" lvl="0" indent="-457200" defTabSz="914400">
              <a:buFont typeface="+mj-lt"/>
              <a:buAutoNum type="arabicPeriod"/>
            </a:pPr>
            <a:r>
              <a:rPr lang="ru-RU" sz="2000" b="1" kern="0" dirty="0">
                <a:solidFill>
                  <a:prstClr val="black"/>
                </a:solidFill>
              </a:rPr>
              <a:t>Наличие собственной либо привлеченной службы доставки</a:t>
            </a:r>
          </a:p>
          <a:p>
            <a:pPr marL="228600" marR="0" lvl="0" indent="-2286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endParaRPr kumimoji="0" lang="ru-RU" sz="1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11295671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2000">
              <a:schemeClr val="bg1"/>
            </a:gs>
            <a:gs pos="6000">
              <a:schemeClr val="tx2">
                <a:lumMod val="60000"/>
                <a:lumOff val="40000"/>
                <a:alpha val="96000"/>
              </a:schemeClr>
            </a:gs>
          </a:gsLst>
          <a:lin ang="48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05940A1C-7949-1F48-A30C-3C613EF719DE}"/>
              </a:ext>
            </a:extLst>
          </p:cNvPr>
          <p:cNvSpPr txBox="1"/>
          <p:nvPr/>
        </p:nvSpPr>
        <p:spPr>
          <a:xfrm>
            <a:off x="1102587" y="270269"/>
            <a:ext cx="10260000" cy="417864"/>
          </a:xfrm>
          <a:prstGeom prst="rect">
            <a:avLst/>
          </a:prstGeom>
          <a:noFill/>
        </p:spPr>
        <p:txBody>
          <a:bodyPr wrap="square" lIns="91369" tIns="45685" rIns="91369" bIns="45685" rtlCol="0">
            <a:spAutoFit/>
          </a:bodyPr>
          <a:lstStyle/>
          <a:p>
            <a:pPr algn="ctr">
              <a:lnSpc>
                <a:spcPts val="2398"/>
              </a:lnSpc>
              <a:spcAft>
                <a:spcPts val="1332"/>
              </a:spcAft>
            </a:pPr>
            <a: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3. </a:t>
            </a:r>
            <a:r>
              <a:rPr lang="ru-RU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МЕРА -  </a:t>
            </a:r>
            <a: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Грант социальным предприятиям</a:t>
            </a:r>
            <a:endParaRPr lang="ru-RU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11" name="Прямая соединительная линия 10"/>
          <p:cNvCxnSpPr>
            <a:cxnSpLocks/>
          </p:cNvCxnSpPr>
          <p:nvPr/>
        </p:nvCxnSpPr>
        <p:spPr>
          <a:xfrm>
            <a:off x="202587" y="1215269"/>
            <a:ext cx="11807094" cy="0"/>
          </a:xfrm>
          <a:prstGeom prst="line">
            <a:avLst/>
          </a:prstGeom>
          <a:ln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z="1000" smtClean="0">
                <a:solidFill>
                  <a:prstClr val="black">
                    <a:tint val="75000"/>
                  </a:prstClr>
                </a:solidFill>
              </a:rPr>
              <a:pPr/>
              <a:t>8</a:t>
            </a:fld>
            <a:endParaRPr lang="ru-RU" sz="1000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93121" y="1716078"/>
            <a:ext cx="6219466" cy="18928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1700" b="1" dirty="0"/>
          </a:p>
          <a:p>
            <a:pPr marL="180975" lvl="1"/>
            <a:r>
              <a:rPr lang="ru-RU" sz="1800" b="1" dirty="0"/>
              <a:t>1. Субъект МСП Московской области</a:t>
            </a:r>
          </a:p>
          <a:p>
            <a:pPr marL="180975" lvl="1">
              <a:buFont typeface="Arial" panose="020B0604020202020204" pitchFamily="34" charset="0"/>
              <a:buChar char="•"/>
            </a:pPr>
            <a:endParaRPr lang="ru-RU" sz="1800" b="1" dirty="0"/>
          </a:p>
          <a:p>
            <a:pPr marL="180975" lvl="1"/>
            <a:r>
              <a:rPr lang="ru-RU" sz="1800" b="1" dirty="0"/>
              <a:t>2. </a:t>
            </a:r>
            <a:r>
              <a:rPr lang="ru-RU" sz="1800" b="1" dirty="0" smtClean="0"/>
              <a:t>Включены в перечень  социальных предприятий </a:t>
            </a:r>
            <a:endParaRPr lang="ru-RU" sz="1800" b="1" dirty="0"/>
          </a:p>
          <a:p>
            <a:pPr marL="180975" lvl="1">
              <a:buFont typeface="Arial" panose="020B0604020202020204" pitchFamily="34" charset="0"/>
              <a:buChar char="•"/>
            </a:pPr>
            <a:endParaRPr lang="ru-RU" sz="1800" b="1" dirty="0"/>
          </a:p>
          <a:p>
            <a:pPr marL="180975" lvl="1"/>
            <a:endParaRPr lang="ru-RU" sz="1400" b="1" dirty="0"/>
          </a:p>
          <a:p>
            <a:pPr marL="180975" lvl="1"/>
            <a:endParaRPr lang="ru-RU" sz="1400" b="1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1192587" y="1210262"/>
            <a:ext cx="300750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u="sng" dirty="0"/>
              <a:t>Кто может получить?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5752105" y="1727954"/>
            <a:ext cx="6481051" cy="49859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0975" lvl="1"/>
            <a:r>
              <a:rPr lang="ru-RU" sz="1800" b="1" dirty="0">
                <a:solidFill>
                  <a:prstClr val="black"/>
                </a:solidFill>
              </a:rPr>
              <a:t>1. Размер </a:t>
            </a:r>
            <a:r>
              <a:rPr lang="ru-RU" sz="1800" b="1" dirty="0" smtClean="0">
                <a:solidFill>
                  <a:prstClr val="black"/>
                </a:solidFill>
              </a:rPr>
              <a:t>гранта </a:t>
            </a:r>
            <a:r>
              <a:rPr lang="ru-RU" sz="2400" b="1" dirty="0" smtClean="0">
                <a:solidFill>
                  <a:srgbClr val="00863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100 -</a:t>
            </a:r>
            <a:r>
              <a:rPr lang="ru-RU" sz="1800" b="1" dirty="0" smtClean="0">
                <a:solidFill>
                  <a:prstClr val="black"/>
                </a:solidFill>
              </a:rPr>
              <a:t> </a:t>
            </a:r>
            <a:r>
              <a:rPr lang="ru-RU" sz="2400" b="1" dirty="0">
                <a:solidFill>
                  <a:srgbClr val="00863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500</a:t>
            </a:r>
            <a:r>
              <a:rPr lang="ru-RU" sz="24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800" b="1" dirty="0">
                <a:solidFill>
                  <a:prstClr val="black"/>
                </a:solidFill>
              </a:rPr>
              <a:t>тыс. </a:t>
            </a:r>
            <a:r>
              <a:rPr lang="ru-RU" sz="1800" b="1" dirty="0" smtClean="0">
                <a:solidFill>
                  <a:prstClr val="black"/>
                </a:solidFill>
              </a:rPr>
              <a:t>руб.</a:t>
            </a:r>
            <a:endParaRPr lang="ru-RU" sz="1800" b="1" dirty="0">
              <a:solidFill>
                <a:prstClr val="black"/>
              </a:solidFill>
            </a:endParaRPr>
          </a:p>
          <a:p>
            <a:pPr marL="180975" lvl="1"/>
            <a:endParaRPr lang="ru-RU" sz="1800" b="1" dirty="0">
              <a:solidFill>
                <a:prstClr val="black"/>
              </a:solidFill>
            </a:endParaRPr>
          </a:p>
          <a:p>
            <a:pPr marL="180975" lvl="1"/>
            <a:r>
              <a:rPr lang="ru-RU" sz="1800" b="1" dirty="0">
                <a:solidFill>
                  <a:prstClr val="black"/>
                </a:solidFill>
              </a:rPr>
              <a:t>2. </a:t>
            </a:r>
            <a:r>
              <a:rPr lang="ru-RU" sz="1800" b="1" dirty="0" err="1">
                <a:solidFill>
                  <a:prstClr val="black"/>
                </a:solidFill>
              </a:rPr>
              <a:t>Софинансирование</a:t>
            </a:r>
            <a:r>
              <a:rPr lang="ru-RU" sz="1800" b="1" dirty="0">
                <a:solidFill>
                  <a:prstClr val="black"/>
                </a:solidFill>
              </a:rPr>
              <a:t> </a:t>
            </a:r>
            <a:r>
              <a:rPr lang="ru-RU" sz="2400" b="1" dirty="0" smtClean="0">
                <a:solidFill>
                  <a:srgbClr val="00863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50 </a:t>
            </a:r>
            <a:r>
              <a:rPr lang="ru-RU" sz="2400" b="1" dirty="0">
                <a:solidFill>
                  <a:srgbClr val="00863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%</a:t>
            </a:r>
            <a:r>
              <a:rPr lang="ru-RU" sz="24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800" b="1" dirty="0" smtClean="0">
                <a:solidFill>
                  <a:prstClr val="black"/>
                </a:solidFill>
              </a:rPr>
              <a:t>затрат </a:t>
            </a:r>
            <a:endParaRPr lang="ru-RU" sz="1800" b="1" dirty="0">
              <a:solidFill>
                <a:prstClr val="black"/>
              </a:solidFill>
            </a:endParaRPr>
          </a:p>
          <a:p>
            <a:pPr marL="180975" lvl="1" indent="355600"/>
            <a:endParaRPr lang="ru-RU" sz="1800" b="1" dirty="0">
              <a:solidFill>
                <a:prstClr val="black"/>
              </a:solidFill>
            </a:endParaRPr>
          </a:p>
          <a:p>
            <a:pPr marL="180975" lvl="1"/>
            <a:r>
              <a:rPr lang="ru-RU" sz="1800" b="1" dirty="0">
                <a:solidFill>
                  <a:prstClr val="black"/>
                </a:solidFill>
              </a:rPr>
              <a:t>3. </a:t>
            </a:r>
            <a:r>
              <a:rPr lang="ru-RU" sz="1800" b="1" dirty="0" smtClean="0">
                <a:solidFill>
                  <a:prstClr val="black"/>
                </a:solidFill>
              </a:rPr>
              <a:t>Направление расходования:</a:t>
            </a:r>
            <a:endParaRPr lang="ru-RU" sz="1800" b="1" dirty="0">
              <a:solidFill>
                <a:prstClr val="black"/>
              </a:solidFill>
            </a:endParaRPr>
          </a:p>
          <a:p>
            <a:pPr marL="466725" lvl="1" indent="-285750">
              <a:buFont typeface="Arial" panose="020B0604020202020204" pitchFamily="34" charset="0"/>
              <a:buChar char="•"/>
            </a:pPr>
            <a:r>
              <a:rPr lang="ru-RU" sz="1800" b="1" dirty="0" smtClean="0">
                <a:solidFill>
                  <a:prstClr val="black"/>
                </a:solidFill>
              </a:rPr>
              <a:t>аренда</a:t>
            </a:r>
            <a:r>
              <a:rPr lang="ru-RU" sz="1800" b="1" dirty="0">
                <a:solidFill>
                  <a:prstClr val="black"/>
                </a:solidFill>
              </a:rPr>
              <a:t>,  ремонт </a:t>
            </a:r>
            <a:r>
              <a:rPr lang="ru-RU" sz="1800" b="1" dirty="0" smtClean="0">
                <a:solidFill>
                  <a:prstClr val="black"/>
                </a:solidFill>
              </a:rPr>
              <a:t>помещения</a:t>
            </a:r>
            <a:endParaRPr lang="ru-RU" sz="1800" b="1" dirty="0">
              <a:solidFill>
                <a:prstClr val="black"/>
              </a:solidFill>
            </a:endParaRPr>
          </a:p>
          <a:p>
            <a:pPr marL="466725" lvl="1" indent="-285750">
              <a:buFont typeface="Arial" panose="020B0604020202020204" pitchFamily="34" charset="0"/>
              <a:buChar char="•"/>
            </a:pPr>
            <a:r>
              <a:rPr lang="ru-RU" sz="1800" b="1" dirty="0" smtClean="0">
                <a:solidFill>
                  <a:prstClr val="black"/>
                </a:solidFill>
              </a:rPr>
              <a:t>приобретение </a:t>
            </a:r>
            <a:r>
              <a:rPr lang="ru-RU" sz="1800" b="1" dirty="0">
                <a:solidFill>
                  <a:prstClr val="black"/>
                </a:solidFill>
              </a:rPr>
              <a:t>оргтехники, оборудования </a:t>
            </a:r>
            <a:endParaRPr lang="ru-RU" sz="1800" b="1" dirty="0" smtClean="0">
              <a:solidFill>
                <a:prstClr val="black"/>
              </a:solidFill>
            </a:endParaRPr>
          </a:p>
          <a:p>
            <a:pPr marL="466725" lvl="1" indent="-285750">
              <a:buFont typeface="Arial" panose="020B0604020202020204" pitchFamily="34" charset="0"/>
              <a:buChar char="•"/>
            </a:pPr>
            <a:r>
              <a:rPr lang="ru-RU" sz="1800" b="1" dirty="0" smtClean="0">
                <a:solidFill>
                  <a:prstClr val="black"/>
                </a:solidFill>
              </a:rPr>
              <a:t>выплата </a:t>
            </a:r>
            <a:r>
              <a:rPr lang="ru-RU" sz="1800" b="1" dirty="0">
                <a:solidFill>
                  <a:prstClr val="black"/>
                </a:solidFill>
              </a:rPr>
              <a:t>по передаче прав на франшизу </a:t>
            </a:r>
            <a:endParaRPr lang="ru-RU" sz="1800" b="1" dirty="0" smtClean="0">
              <a:solidFill>
                <a:prstClr val="black"/>
              </a:solidFill>
            </a:endParaRPr>
          </a:p>
          <a:p>
            <a:pPr marL="466725" lvl="1" indent="-285750">
              <a:buFont typeface="Arial" panose="020B0604020202020204" pitchFamily="34" charset="0"/>
              <a:buChar char="•"/>
            </a:pPr>
            <a:r>
              <a:rPr lang="ru-RU" sz="1800" b="1" dirty="0" smtClean="0">
                <a:solidFill>
                  <a:prstClr val="black"/>
                </a:solidFill>
              </a:rPr>
              <a:t>технологическое </a:t>
            </a:r>
            <a:r>
              <a:rPr lang="ru-RU" sz="1800" b="1" dirty="0">
                <a:solidFill>
                  <a:prstClr val="black"/>
                </a:solidFill>
              </a:rPr>
              <a:t>присоединение к </a:t>
            </a:r>
            <a:r>
              <a:rPr lang="ru-RU" sz="1800" b="1" dirty="0" smtClean="0">
                <a:solidFill>
                  <a:prstClr val="black"/>
                </a:solidFill>
              </a:rPr>
              <a:t>инженерной инфраструктуре </a:t>
            </a:r>
          </a:p>
          <a:p>
            <a:pPr marL="466725" lvl="1" indent="-285750">
              <a:buFont typeface="Arial" panose="020B0604020202020204" pitchFamily="34" charset="0"/>
              <a:buChar char="•"/>
            </a:pPr>
            <a:r>
              <a:rPr lang="ru-RU" sz="1800" b="1" dirty="0" smtClean="0">
                <a:solidFill>
                  <a:prstClr val="black"/>
                </a:solidFill>
              </a:rPr>
              <a:t>оплата </a:t>
            </a:r>
            <a:r>
              <a:rPr lang="ru-RU" sz="1800" b="1" dirty="0">
                <a:solidFill>
                  <a:prstClr val="black"/>
                </a:solidFill>
              </a:rPr>
              <a:t>коммунальных услуг </a:t>
            </a:r>
            <a:endParaRPr lang="ru-RU" sz="1800" b="1" dirty="0" smtClean="0">
              <a:solidFill>
                <a:prstClr val="black"/>
              </a:solidFill>
            </a:endParaRPr>
          </a:p>
          <a:p>
            <a:pPr marL="466725" lvl="1" indent="-285750">
              <a:buFont typeface="Arial" panose="020B0604020202020204" pitchFamily="34" charset="0"/>
              <a:buChar char="•"/>
            </a:pPr>
            <a:r>
              <a:rPr lang="ru-RU" sz="1800" b="1" dirty="0" smtClean="0">
                <a:solidFill>
                  <a:prstClr val="black"/>
                </a:solidFill>
              </a:rPr>
              <a:t>приобретение </a:t>
            </a:r>
            <a:r>
              <a:rPr lang="ru-RU" sz="1800" b="1" dirty="0">
                <a:solidFill>
                  <a:prstClr val="black"/>
                </a:solidFill>
              </a:rPr>
              <a:t>основных средств </a:t>
            </a:r>
            <a:r>
              <a:rPr lang="ru-RU" sz="1800" b="1" dirty="0" smtClean="0">
                <a:solidFill>
                  <a:prstClr val="black"/>
                </a:solidFill>
              </a:rPr>
              <a:t>(кроме </a:t>
            </a:r>
            <a:r>
              <a:rPr lang="ru-RU" sz="1800" b="1" dirty="0">
                <a:solidFill>
                  <a:prstClr val="black"/>
                </a:solidFill>
              </a:rPr>
              <a:t>зданий, сооружений, земельных участков, автомобилей</a:t>
            </a:r>
            <a:r>
              <a:rPr lang="ru-RU" sz="1800" b="1" dirty="0" smtClean="0">
                <a:solidFill>
                  <a:prstClr val="black"/>
                </a:solidFill>
              </a:rPr>
              <a:t>)</a:t>
            </a:r>
          </a:p>
          <a:p>
            <a:pPr marL="466725" lvl="1" indent="-285750">
              <a:buFont typeface="Arial" panose="020B0604020202020204" pitchFamily="34" charset="0"/>
              <a:buChar char="•"/>
            </a:pPr>
            <a:r>
              <a:rPr lang="ru-RU" sz="1800" b="1" dirty="0" smtClean="0">
                <a:solidFill>
                  <a:prstClr val="black"/>
                </a:solidFill>
              </a:rPr>
              <a:t>приобретение </a:t>
            </a:r>
            <a:r>
              <a:rPr lang="ru-RU" sz="1800" b="1" dirty="0">
                <a:solidFill>
                  <a:prstClr val="black"/>
                </a:solidFill>
              </a:rPr>
              <a:t>сырья, расходных материалов, необходимых для производства </a:t>
            </a:r>
            <a:r>
              <a:rPr lang="ru-RU" sz="1800" b="1" dirty="0" smtClean="0">
                <a:solidFill>
                  <a:prstClr val="black"/>
                </a:solidFill>
              </a:rPr>
              <a:t>продукции</a:t>
            </a:r>
            <a:endParaRPr lang="ru-RU" sz="1800" b="1" dirty="0">
              <a:solidFill>
                <a:prstClr val="black"/>
              </a:solidFill>
            </a:endParaRPr>
          </a:p>
          <a:p>
            <a:pPr marL="466725" lvl="1" indent="-285750">
              <a:buFont typeface="Arial" panose="020B0604020202020204" pitchFamily="34" charset="0"/>
              <a:buChar char="•"/>
            </a:pPr>
            <a:r>
              <a:rPr lang="ru-RU" sz="1800" b="1" dirty="0" smtClean="0">
                <a:solidFill>
                  <a:prstClr val="black"/>
                </a:solidFill>
              </a:rPr>
              <a:t>уплата </a:t>
            </a:r>
            <a:r>
              <a:rPr lang="ru-RU" sz="1800" b="1" dirty="0">
                <a:solidFill>
                  <a:prstClr val="black"/>
                </a:solidFill>
              </a:rPr>
              <a:t>первого взноса </a:t>
            </a:r>
            <a:r>
              <a:rPr lang="ru-RU" sz="1800" b="1" dirty="0" smtClean="0">
                <a:solidFill>
                  <a:prstClr val="black"/>
                </a:solidFill>
              </a:rPr>
              <a:t>по лизингу</a:t>
            </a:r>
            <a:endParaRPr lang="ru-RU" sz="1800" b="1" dirty="0">
              <a:solidFill>
                <a:prstClr val="black"/>
              </a:solidFill>
            </a:endParaRPr>
          </a:p>
          <a:p>
            <a:pPr marL="466725" lvl="1" indent="-285750">
              <a:buFont typeface="Arial" panose="020B0604020202020204" pitchFamily="34" charset="0"/>
              <a:buChar char="•"/>
            </a:pPr>
            <a:r>
              <a:rPr lang="ru-RU" sz="1800" b="1" dirty="0" smtClean="0">
                <a:solidFill>
                  <a:prstClr val="black"/>
                </a:solidFill>
              </a:rPr>
              <a:t>мероприятий </a:t>
            </a:r>
            <a:r>
              <a:rPr lang="ru-RU" sz="1800" b="1" dirty="0">
                <a:solidFill>
                  <a:prstClr val="black"/>
                </a:solidFill>
              </a:rPr>
              <a:t>по профилактике </a:t>
            </a:r>
            <a:r>
              <a:rPr lang="ru-RU" sz="1800" b="1" dirty="0" err="1" smtClean="0">
                <a:solidFill>
                  <a:prstClr val="black"/>
                </a:solidFill>
              </a:rPr>
              <a:t>коронавируса</a:t>
            </a:r>
            <a:endParaRPr lang="ru-RU" sz="1800" b="1" dirty="0">
              <a:solidFill>
                <a:prstClr val="black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7678912" y="1299955"/>
            <a:ext cx="18450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u="sng" dirty="0"/>
              <a:t>Условия</a:t>
            </a: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5301" y="3105269"/>
            <a:ext cx="4637286" cy="297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103544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2000">
              <a:schemeClr val="bg1"/>
            </a:gs>
            <a:gs pos="6000">
              <a:schemeClr val="tx2">
                <a:lumMod val="60000"/>
                <a:lumOff val="40000"/>
                <a:alpha val="96000"/>
              </a:schemeClr>
            </a:gs>
          </a:gsLst>
          <a:lin ang="48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Номер слайда 2">
            <a:extLst>
              <a:ext uri="{FF2B5EF4-FFF2-40B4-BE49-F238E27FC236}">
                <a16:creationId xmlns:a16="http://schemas.microsoft.com/office/drawing/2014/main" id="{C186B898-73D4-4D37-A8A5-6644D37DFEF9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9333030" y="6511199"/>
            <a:ext cx="2797038" cy="279179"/>
          </a:xfrm>
          <a:prstGeom prst="rect">
            <a:avLst/>
          </a:prstGeom>
        </p:spPr>
        <p:txBody>
          <a:bodyPr/>
          <a:lstStyle/>
          <a:p>
            <a:pPr algn="r"/>
            <a:fld id="{B6F15528-21DE-4FAA-801E-634DDDAF4B2B}" type="slidenum">
              <a:rPr lang="ru-RU" sz="1814" b="1">
                <a:solidFill>
                  <a:srgbClr val="022463"/>
                </a:solidFill>
              </a:rPr>
              <a:pPr algn="r"/>
              <a:t>9</a:t>
            </a:fld>
            <a:endParaRPr lang="ru-RU" sz="1814" b="1" dirty="0">
              <a:solidFill>
                <a:srgbClr val="022463"/>
              </a:solidFill>
            </a:endParaRPr>
          </a:p>
        </p:txBody>
      </p:sp>
      <p:sp>
        <p:nvSpPr>
          <p:cNvPr id="48" name="Заголовок 1">
            <a:extLst>
              <a:ext uri="{FF2B5EF4-FFF2-40B4-BE49-F238E27FC236}">
                <a16:creationId xmlns:a16="http://schemas.microsoft.com/office/drawing/2014/main" id="{0C1BB693-ED23-4AC2-8AEB-72F163950A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7089" y="135269"/>
            <a:ext cx="11066875" cy="502573"/>
          </a:xfrm>
        </p:spPr>
        <p:txBody>
          <a:bodyPr>
            <a:noAutofit/>
          </a:bodyPr>
          <a:lstStyle/>
          <a:p>
            <a: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rPr>
              <a:t>Новая процедура </a:t>
            </a:r>
            <a:r>
              <a:rPr lang="ru-RU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rPr>
              <a:t>предоставления </a:t>
            </a:r>
            <a: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rPr>
              <a:t>субсидий</a:t>
            </a:r>
            <a:endParaRPr lang="ru-RU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ea typeface="+mn-ea"/>
              <a:cs typeface="+mn-cs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363027" y="725159"/>
            <a:ext cx="11295000" cy="12464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ts val="1800"/>
              </a:lnSpc>
            </a:pPr>
            <a:r>
              <a:rPr lang="ru-RU" sz="2000" b="1" dirty="0" smtClean="0">
                <a:solidFill>
                  <a:schemeClr val="tx2"/>
                </a:solidFill>
              </a:rPr>
              <a:t>Цель:</a:t>
            </a:r>
          </a:p>
          <a:p>
            <a:pPr algn="just">
              <a:lnSpc>
                <a:spcPts val="1800"/>
              </a:lnSpc>
            </a:pPr>
            <a:r>
              <a:rPr lang="ru-RU" sz="2000" b="1" dirty="0"/>
              <a:t>1. поддержка наиболее результативных проектов (исходя из критериев Конкурса);</a:t>
            </a:r>
          </a:p>
          <a:p>
            <a:pPr algn="just">
              <a:lnSpc>
                <a:spcPts val="1800"/>
              </a:lnSpc>
            </a:pPr>
            <a:r>
              <a:rPr lang="ru-RU" sz="2000" b="1" dirty="0"/>
              <a:t>2. исключение «формальных» причин отказов и снижение количества жалоб;</a:t>
            </a:r>
          </a:p>
          <a:p>
            <a:pPr algn="just">
              <a:lnSpc>
                <a:spcPts val="1800"/>
              </a:lnSpc>
            </a:pPr>
            <a:r>
              <a:rPr lang="ru-RU" sz="2000" b="1" dirty="0"/>
              <a:t>3. прозрачность процедуры Конкурса и устранение возможности влияние на его результаты;</a:t>
            </a:r>
          </a:p>
          <a:p>
            <a:pPr algn="just">
              <a:lnSpc>
                <a:spcPts val="1800"/>
              </a:lnSpc>
            </a:pPr>
            <a:r>
              <a:rPr lang="ru-RU" sz="2000" b="1" dirty="0"/>
              <a:t>4. уменьшение трудозатрат на проведение Конкурса и качества рассмотрения документов.  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379501" y="1935269"/>
            <a:ext cx="109800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defTabSz="914400"/>
            <a:r>
              <a:rPr lang="ru-RU" sz="2000" b="1" dirty="0">
                <a:solidFill>
                  <a:schemeClr val="tx2"/>
                </a:solidFill>
              </a:rPr>
              <a:t>Отбор проводится в 2 </a:t>
            </a:r>
            <a:r>
              <a:rPr lang="ru-RU" sz="2000" b="1" dirty="0" smtClean="0">
                <a:solidFill>
                  <a:schemeClr val="tx2"/>
                </a:solidFill>
              </a:rPr>
              <a:t>этапа</a:t>
            </a:r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520031278"/>
              </p:ext>
            </p:extLst>
          </p:nvPr>
        </p:nvGraphicFramePr>
        <p:xfrm>
          <a:off x="472587" y="2335379"/>
          <a:ext cx="11070000" cy="409989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cxnSp>
        <p:nvCxnSpPr>
          <p:cNvPr id="7" name="Прямая соединительная линия 6"/>
          <p:cNvCxnSpPr>
            <a:cxnSpLocks/>
          </p:cNvCxnSpPr>
          <p:nvPr/>
        </p:nvCxnSpPr>
        <p:spPr>
          <a:xfrm>
            <a:off x="202587" y="725159"/>
            <a:ext cx="11807094" cy="0"/>
          </a:xfrm>
          <a:prstGeom prst="line">
            <a:avLst/>
          </a:prstGeom>
          <a:ln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14392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IEFRoemG73AorSyGfu4Alg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IEFRoemG73AorSyGfu4Alg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IEFRoemG73AorSyGfu4Alg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IEFRoemG73AorSyGfu4Alg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9246</TotalTime>
  <Words>918</Words>
  <Application>Microsoft Office PowerPoint</Application>
  <PresentationFormat>Произвольный</PresentationFormat>
  <Paragraphs>188</Paragraphs>
  <Slides>14</Slides>
  <Notes>8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2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22" baseType="lpstr">
      <vt:lpstr>Arial</vt:lpstr>
      <vt:lpstr>Calibri</vt:lpstr>
      <vt:lpstr>Segoe UI</vt:lpstr>
      <vt:lpstr>Segoe UI Symbol</vt:lpstr>
      <vt:lpstr>Times New Roman</vt:lpstr>
      <vt:lpstr>Office Theme</vt:lpstr>
      <vt:lpstr>Тема Office</vt:lpstr>
      <vt:lpstr>Слайд think-cell</vt:lpstr>
      <vt:lpstr>Меры поддержки МСП в 2021 году </vt:lpstr>
      <vt:lpstr>Презентация PowerPoint</vt:lpstr>
      <vt:lpstr>1. Субсидирование % ставки по кредитам  Субсидии кредитным организациям, предоставляющим кредиты   по льготной процентной ставке субъектам МСП МО  2.  Субсидия для выхода на маркетплейсы  Субсидии субъектам МСП МО на продвижение товаров,   работ и услуг на маркетплейсах  3.  Грант социальным предприятиям</vt:lpstr>
      <vt:lpstr>1. МЕРА -  Субсидирование % ставки по кредитам</vt:lpstr>
      <vt:lpstr>Порядок предоставления субсидии (осуществляется через банки-агенты)</vt:lpstr>
      <vt:lpstr>Презентация PowerPoint</vt:lpstr>
      <vt:lpstr>Порядок предоставления субсидии</vt:lpstr>
      <vt:lpstr>Презентация PowerPoint</vt:lpstr>
      <vt:lpstr>Новая процедура предоставления субсидий</vt:lpstr>
      <vt:lpstr>Проект рейтингования заявок 2021 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НАЗВАНИЕ ПРЕЗЕНТАЦИИ ДОПОЛНИТЕЛЬНОЕ ПОДЗАГОЛОВОК</dc:title>
  <dc:creator>Ларин Сергей Александрович</dc:creator>
  <cp:lastModifiedBy>Пользователь Windows</cp:lastModifiedBy>
  <cp:revision>2599</cp:revision>
  <cp:lastPrinted>2021-03-25T15:01:26Z</cp:lastPrinted>
  <dcterms:created xsi:type="dcterms:W3CDTF">2020-03-03T07:29:37Z</dcterms:created>
  <dcterms:modified xsi:type="dcterms:W3CDTF">2022-02-17T11:49:22Z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2020-03-03T00:00:00Z</vt:filetime>
  </property>
  <property fmtid="{D5CDD505-2E9C-101B-9397-08002B2CF9AE}" pid="3" name="Creator">
    <vt:lpwstr>Adobe InDesign CC 14.0 (Macintosh)</vt:lpwstr>
  </property>
  <property fmtid="{D5CDD505-2E9C-101B-9397-08002B2CF9AE}" pid="4" name="LastSaved">
    <vt:filetime>2020-03-03T00:00:00Z</vt:filetime>
  </property>
</Properties>
</file>